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436" r:id="rId5"/>
    <p:sldId id="324" r:id="rId6"/>
    <p:sldId id="461" r:id="rId7"/>
    <p:sldId id="462" r:id="rId8"/>
    <p:sldId id="463" r:id="rId9"/>
    <p:sldId id="464" r:id="rId10"/>
    <p:sldId id="465" r:id="rId11"/>
    <p:sldId id="466" r:id="rId12"/>
    <p:sldId id="485" r:id="rId13"/>
    <p:sldId id="476" r:id="rId14"/>
    <p:sldId id="477" r:id="rId15"/>
    <p:sldId id="478" r:id="rId16"/>
    <p:sldId id="479" r:id="rId17"/>
    <p:sldId id="480" r:id="rId18"/>
    <p:sldId id="481" r:id="rId19"/>
    <p:sldId id="483" r:id="rId20"/>
    <p:sldId id="484" r:id="rId21"/>
    <p:sldId id="486" r:id="rId22"/>
    <p:sldId id="467" r:id="rId23"/>
    <p:sldId id="468" r:id="rId24"/>
    <p:sldId id="469" r:id="rId25"/>
    <p:sldId id="471" r:id="rId26"/>
    <p:sldId id="474" r:id="rId27"/>
    <p:sldId id="475" r:id="rId28"/>
    <p:sldId id="460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information" id="{B40674FB-1804-EB44-B54D-5E84592726E5}">
          <p14:sldIdLst/>
        </p14:section>
        <p14:section name="Example slides for free use" id="{6CD5D1A6-A275-B741-942C-05F553779052}">
          <p14:sldIdLst>
            <p14:sldId id="436"/>
            <p14:sldId id="324"/>
            <p14:sldId id="461"/>
            <p14:sldId id="462"/>
            <p14:sldId id="463"/>
            <p14:sldId id="464"/>
            <p14:sldId id="465"/>
            <p14:sldId id="466"/>
            <p14:sldId id="485"/>
            <p14:sldId id="476"/>
            <p14:sldId id="477"/>
            <p14:sldId id="478"/>
            <p14:sldId id="479"/>
            <p14:sldId id="480"/>
            <p14:sldId id="481"/>
            <p14:sldId id="483"/>
            <p14:sldId id="484"/>
            <p14:sldId id="486"/>
            <p14:sldId id="467"/>
            <p14:sldId id="468"/>
            <p14:sldId id="469"/>
            <p14:sldId id="471"/>
            <p14:sldId id="474"/>
            <p14:sldId id="475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Wisnia" initials="SW" lastIdx="1" clrIdx="0">
    <p:extLst>
      <p:ext uri="{19B8F6BF-5375-455C-9EA6-DF929625EA0E}">
        <p15:presenceInfo xmlns:p15="http://schemas.microsoft.com/office/powerpoint/2012/main" userId="4cce30e4be9e83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D41"/>
    <a:srgbClr val="F4FBF5"/>
    <a:srgbClr val="FDECEA"/>
    <a:srgbClr val="FEF6F6"/>
    <a:srgbClr val="E8F5E9"/>
    <a:srgbClr val="63F96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9" autoAdjust="0"/>
    <p:restoredTop sz="85153" autoAdjust="0"/>
  </p:normalViewPr>
  <p:slideViewPr>
    <p:cSldViewPr snapToGrid="0">
      <p:cViewPr varScale="1">
        <p:scale>
          <a:sx n="52" d="100"/>
          <a:sy n="52" d="100"/>
        </p:scale>
        <p:origin x="127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9BB8E2-69AD-4D0B-B23A-558C4EACB054}" type="doc">
      <dgm:prSet loTypeId="urn:microsoft.com/office/officeart/2005/8/layout/arrow6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71AD6A8-D7C6-4656-84AC-2F6F06D9DE4F}">
      <dgm:prSet phldrT="[Text]" phldr="0"/>
      <dgm:spPr/>
      <dgm:t>
        <a:bodyPr/>
        <a:lstStyle/>
        <a:p>
          <a:r>
            <a:rPr lang="en-US" dirty="0"/>
            <a:t>Abstract classes</a:t>
          </a:r>
        </a:p>
      </dgm:t>
    </dgm:pt>
    <dgm:pt modelId="{5708454A-7BA3-43F3-A934-AE046EEB8A40}" type="parTrans" cxnId="{ACD3FBD1-CD97-4087-9B38-3BCDE71D10BC}">
      <dgm:prSet/>
      <dgm:spPr/>
      <dgm:t>
        <a:bodyPr/>
        <a:lstStyle/>
        <a:p>
          <a:endParaRPr lang="en-US"/>
        </a:p>
      </dgm:t>
    </dgm:pt>
    <dgm:pt modelId="{75E1890C-8A89-4309-A7F4-BC878724054D}" type="sibTrans" cxnId="{ACD3FBD1-CD97-4087-9B38-3BCDE71D10BC}">
      <dgm:prSet/>
      <dgm:spPr/>
      <dgm:t>
        <a:bodyPr/>
        <a:lstStyle/>
        <a:p>
          <a:endParaRPr lang="en-US"/>
        </a:p>
      </dgm:t>
    </dgm:pt>
    <dgm:pt modelId="{D76868E9-72EA-46D3-9C83-09F260954117}">
      <dgm:prSet phldrT="[Text]" phldr="0"/>
      <dgm:spPr/>
      <dgm:t>
        <a:bodyPr/>
        <a:lstStyle/>
        <a:p>
          <a:r>
            <a:rPr lang="en-US" dirty="0"/>
            <a:t>Interfaces</a:t>
          </a:r>
        </a:p>
      </dgm:t>
    </dgm:pt>
    <dgm:pt modelId="{74748B73-7F3B-4FCE-9C0A-4F6978D85E6C}" type="parTrans" cxnId="{339C56C2-CAE0-49BA-9054-E61C32750C9B}">
      <dgm:prSet/>
      <dgm:spPr/>
      <dgm:t>
        <a:bodyPr/>
        <a:lstStyle/>
        <a:p>
          <a:endParaRPr lang="en-US"/>
        </a:p>
      </dgm:t>
    </dgm:pt>
    <dgm:pt modelId="{A7363A10-5BBE-4390-9A1E-EFE8A7864DED}" type="sibTrans" cxnId="{339C56C2-CAE0-49BA-9054-E61C32750C9B}">
      <dgm:prSet/>
      <dgm:spPr/>
      <dgm:t>
        <a:bodyPr/>
        <a:lstStyle/>
        <a:p>
          <a:endParaRPr lang="en-US"/>
        </a:p>
      </dgm:t>
    </dgm:pt>
    <dgm:pt modelId="{C654E199-12E3-4870-A4A5-4FEC75BE1DB7}" type="pres">
      <dgm:prSet presAssocID="{F39BB8E2-69AD-4D0B-B23A-558C4EACB054}" presName="compositeShape" presStyleCnt="0">
        <dgm:presLayoutVars>
          <dgm:chMax val="2"/>
          <dgm:dir/>
          <dgm:resizeHandles val="exact"/>
        </dgm:presLayoutVars>
      </dgm:prSet>
      <dgm:spPr/>
    </dgm:pt>
    <dgm:pt modelId="{E9B70C0F-972A-4D56-860F-9D8016E84C8D}" type="pres">
      <dgm:prSet presAssocID="{F39BB8E2-69AD-4D0B-B23A-558C4EACB054}" presName="ribbon" presStyleLbl="node1" presStyleIdx="0" presStyleCnt="1"/>
      <dgm:spPr/>
    </dgm:pt>
    <dgm:pt modelId="{F4A737DE-3F65-4A31-8AD5-6049DC2670B3}" type="pres">
      <dgm:prSet presAssocID="{F39BB8E2-69AD-4D0B-B23A-558C4EACB05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2B36D89F-8167-4640-91FD-EC3EF980A77C}" type="pres">
      <dgm:prSet presAssocID="{F39BB8E2-69AD-4D0B-B23A-558C4EACB05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1671D08-8033-419B-AF45-930C0F8C667E}" type="presOf" srcId="{C71AD6A8-D7C6-4656-84AC-2F6F06D9DE4F}" destId="{F4A737DE-3F65-4A31-8AD5-6049DC2670B3}" srcOrd="0" destOrd="0" presId="urn:microsoft.com/office/officeart/2005/8/layout/arrow6"/>
    <dgm:cxn modelId="{ED4B020D-D2E7-478C-A348-EE2DD828D2C9}" type="presOf" srcId="{D76868E9-72EA-46D3-9C83-09F260954117}" destId="{2B36D89F-8167-4640-91FD-EC3EF980A77C}" srcOrd="0" destOrd="0" presId="urn:microsoft.com/office/officeart/2005/8/layout/arrow6"/>
    <dgm:cxn modelId="{6A22EB1E-9CB0-4170-AAD7-92E022C84105}" type="presOf" srcId="{F39BB8E2-69AD-4D0B-B23A-558C4EACB054}" destId="{C654E199-12E3-4870-A4A5-4FEC75BE1DB7}" srcOrd="0" destOrd="0" presId="urn:microsoft.com/office/officeart/2005/8/layout/arrow6"/>
    <dgm:cxn modelId="{339C56C2-CAE0-49BA-9054-E61C32750C9B}" srcId="{F39BB8E2-69AD-4D0B-B23A-558C4EACB054}" destId="{D76868E9-72EA-46D3-9C83-09F260954117}" srcOrd="1" destOrd="0" parTransId="{74748B73-7F3B-4FCE-9C0A-4F6978D85E6C}" sibTransId="{A7363A10-5BBE-4390-9A1E-EFE8A7864DED}"/>
    <dgm:cxn modelId="{ACD3FBD1-CD97-4087-9B38-3BCDE71D10BC}" srcId="{F39BB8E2-69AD-4D0B-B23A-558C4EACB054}" destId="{C71AD6A8-D7C6-4656-84AC-2F6F06D9DE4F}" srcOrd="0" destOrd="0" parTransId="{5708454A-7BA3-43F3-A934-AE046EEB8A40}" sibTransId="{75E1890C-8A89-4309-A7F4-BC878724054D}"/>
    <dgm:cxn modelId="{A28F8D78-50B9-4B64-AB56-DA54BBC84648}" type="presParOf" srcId="{C654E199-12E3-4870-A4A5-4FEC75BE1DB7}" destId="{E9B70C0F-972A-4D56-860F-9D8016E84C8D}" srcOrd="0" destOrd="0" presId="urn:microsoft.com/office/officeart/2005/8/layout/arrow6"/>
    <dgm:cxn modelId="{64994639-1EF0-43BC-A49E-2234D8656A26}" type="presParOf" srcId="{C654E199-12E3-4870-A4A5-4FEC75BE1DB7}" destId="{F4A737DE-3F65-4A31-8AD5-6049DC2670B3}" srcOrd="1" destOrd="0" presId="urn:microsoft.com/office/officeart/2005/8/layout/arrow6"/>
    <dgm:cxn modelId="{12BADFA2-9E0F-408D-8513-9A92F70CD5D8}" type="presParOf" srcId="{C654E199-12E3-4870-A4A5-4FEC75BE1DB7}" destId="{2B36D89F-8167-4640-91FD-EC3EF980A77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B70C0F-972A-4D56-860F-9D8016E84C8D}">
      <dsp:nvSpPr>
        <dsp:cNvPr id="0" name=""/>
        <dsp:cNvSpPr/>
      </dsp:nvSpPr>
      <dsp:spPr>
        <a:xfrm>
          <a:off x="0" y="878332"/>
          <a:ext cx="5218668" cy="2087467"/>
        </a:xfrm>
        <a:prstGeom prst="leftRightRibb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737DE-3F65-4A31-8AD5-6049DC2670B3}">
      <dsp:nvSpPr>
        <dsp:cNvPr id="0" name=""/>
        <dsp:cNvSpPr/>
      </dsp:nvSpPr>
      <dsp:spPr>
        <a:xfrm>
          <a:off x="626240" y="1243639"/>
          <a:ext cx="1722160" cy="102285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3124" rIns="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Abstract classes</a:t>
          </a:r>
        </a:p>
      </dsp:txBody>
      <dsp:txXfrm>
        <a:off x="626240" y="1243639"/>
        <a:ext cx="1722160" cy="1022858"/>
      </dsp:txXfrm>
    </dsp:sp>
    <dsp:sp modelId="{2B36D89F-8167-4640-91FD-EC3EF980A77C}">
      <dsp:nvSpPr>
        <dsp:cNvPr id="0" name=""/>
        <dsp:cNvSpPr/>
      </dsp:nvSpPr>
      <dsp:spPr>
        <a:xfrm>
          <a:off x="2609334" y="1577633"/>
          <a:ext cx="2035280" cy="102285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3124" rIns="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Interfaces</a:t>
          </a:r>
        </a:p>
      </dsp:txBody>
      <dsp:txXfrm>
        <a:off x="2609334" y="1577633"/>
        <a:ext cx="2035280" cy="1022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E471F1A-4B75-761F-DDF9-03F05026C6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51A69-3DE5-FD91-09BB-C58BA9B161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01A88-1362-48E7-819A-B8DA6735514F}" type="datetimeFigureOut">
              <a:rPr lang="de-DE" smtClean="0"/>
              <a:t>15.11.2025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4EB7BE-5B01-37C0-0600-0EC5135C82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F73D7F-3993-C320-7847-BA2F69B2A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A8B1C-AAAB-4E7E-92AA-987C106B372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7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72701-2F08-C245-9EA4-5106B960BE8B}" type="datetimeFigureOut">
              <a:rPr lang="de-DE" smtClean="0"/>
              <a:t>15.11.2025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9B241-E77C-B541-A915-756C703A1E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7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405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E08E8-966C-7117-5ACB-A0BDE815E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078A9-EE0C-5405-4A08-34292BE82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E61000-7DB1-9B92-C28D-9BEA2F114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CAEA9-074B-AF26-B84E-89A49514C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535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2FC3F-7D74-CDD3-BECB-782AC794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1054B-989A-321A-847F-2E394F91A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ADBA3B-6903-936B-E920-EA63366F3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8E612-9CFF-536F-3875-BE76718E3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10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68F79-0A20-644D-59A2-0D098EECD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AB175-4EFF-05B6-6DA2-AE953F9BE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6FC3F-1915-4860-0C1F-A89B347F0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CFC4A-73E8-3B67-872B-59C0F820C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245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A0511-54D9-C6C5-9F03-2769EF6A3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A4C14-164B-B52A-465A-732DD31F1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C605A-D8FC-F15E-B1E3-8BAB5679A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B97E0-7D65-4666-A746-CDDB85EBB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98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2529-8B98-F373-CB3E-7DCF22E1D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42788-B354-2E90-7068-75516C7F6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7F27A-7391-CFEB-5B6A-A705210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FBA1F-3461-E5A9-F763-72485FADC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19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BF87D-576B-4368-DF23-947439B7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3FD4B-2536-AF10-ECAA-E58A3C62D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C2FB4-D12D-E851-4B0E-59B4BCCEF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AFC01-CEE2-29BC-07DB-ED3713217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732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1CA64-5B84-BC4C-B8E7-5C1E5139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916ABA-C9DE-5383-F483-C7F0168DB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3DB40D-CB70-B071-64C7-35B30B067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946A-D2FD-9BBA-0DC5-D7BCEA221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26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12CAE-15B4-6637-8781-6939BCA9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5A0AF-5EB6-E9DF-545C-CC2457683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A00B-273A-521A-4761-8C13BF8CA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C524-83B0-7284-2229-FD97B0B71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463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11793-65A8-A034-7493-5A8B9459B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C4123-D4BA-4B58-5286-2AF7D28D0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3B289-4973-668E-6DE9-5028A35CF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98D06-B066-DB08-9705-90656CDE2A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190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9EF38-78FF-4F6C-24F9-DFE52D1EC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266405-8F6F-B996-002B-58CAF23E4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FD632-7B0E-2DDA-1B88-72C027C7E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8363C-46A8-76A1-8E1F-567FBB669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22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EEDF1-57B4-1792-0353-7FF22A918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514DE-A81D-AF03-B278-CE9357623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48E27-5E3C-D821-0018-572FA6D88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F7179-2504-4B29-C773-D1419F25D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434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16000-BAF1-D1AD-7E34-9B7C3A59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FF28DC-1236-0B06-E9BE-AFE0F2F5C3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FA574-BBB1-4E46-1FE3-8D9881CD6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6C9E1-7A96-EA27-6DDD-8ABDE145EA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058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3B5FE-BE01-5D51-C961-60E77E8D1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0B278B-FCBE-2883-0949-EBCAC3D9C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05BFB-5FB7-97FA-4202-69E66B89C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43B9-2D60-BA18-3B0C-DA181EDD3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630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5ACB2-F56B-B17B-E15A-F540CD431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1F81B-BA31-2132-D670-A5808F612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A7B7B-E4C9-2022-729B-DFFAE1847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EDB16-2613-9A41-426C-EAACB4C9A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805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E2D71-CB89-3107-4040-ADF39520E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BB739D-9D4D-959B-1749-43369256B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59D541-40F5-7D35-A2BE-EC1EF67DC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C2CDA-643D-97BB-0C31-7641CF134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EAE24-11A7-C70A-C910-E18575F0A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02505-9189-10F1-01EF-DBD5DE187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27B11E-E57E-13CD-CED7-A09CCD877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05552-DB12-F1A9-B422-0779117BA4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67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FACF-342F-AE44-D9BA-A1135693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6CF735-F734-DA8D-DD21-364CFAB3B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8295C-10C0-1B9E-582C-8302EB33B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4E284-609C-97AB-153B-C776BF087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91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8936A-1C42-9A26-1802-2453B39C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D8507-12A4-3FE1-564E-3BFB5EE52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7CFB2-08A0-AB07-D307-9DEAD67C7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8BB90-6B7B-C863-8F40-A1FC53939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771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6011C-4A67-9EED-E247-EFA01F830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6D5396-1D15-3873-59D4-9A2E2B8E2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AD641-B594-4C6B-FC56-7DE84C98B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33615-9AF1-A488-ED5C-9519998C0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97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F7ACC-BC21-4778-6EDD-A3FB77ED8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EDFAA-E9BE-C212-F0D5-5B133638C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D65E9-0D04-B6E9-3BAB-5F139CBA5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C0E0-7C96-AAEC-E994-92156275CB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12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B1745-22C1-B75C-2E68-00E3EEB5E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A0A1B-E139-ED7E-3CBA-E19829FD2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B3B8C-1837-14EE-B900-101F32E0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933D-45BB-6778-7F41-C625724A2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572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DE9DC-1111-CF98-A94B-199E5AD78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094A2F-C25A-70DD-B5C3-217A6A03B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5317D-83C8-1F3A-4855-3BA999CC6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5CED1-F713-8F71-D34C-884E7D3D7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54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F56C5516-50F4-8039-87F6-E9A902DAF9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514350" indent="-514350">
              <a:buClr>
                <a:schemeClr val="accent5"/>
              </a:buClr>
              <a:buFont typeface="+mj-lt"/>
              <a:buAutoNum type="arabicParenBoth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95325" indent="-514350">
              <a:buClr>
                <a:schemeClr val="accent5"/>
              </a:buClr>
              <a:buFont typeface="+mj-lt"/>
              <a:buAutoNum type="arabicParenBoth"/>
              <a:defRPr sz="2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876300" indent="-514350">
              <a:buClr>
                <a:schemeClr val="accent5"/>
              </a:buClr>
              <a:buFont typeface="+mj-lt"/>
              <a:buAutoNum type="arabicParenBoth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542925" indent="0">
              <a:buClr>
                <a:schemeClr val="accent5"/>
              </a:buClr>
              <a:buFont typeface="+mj-lt"/>
              <a:buAutoNum type="arabicParenBoth"/>
              <a:defRPr sz="2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/>
            </a:lvl5pPr>
          </a:lstStyle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1000125" marR="0" lvl="3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Symbol" pitchFamily="2" charset="2"/>
              <a:buChar char="-"/>
              <a:tabLst/>
              <a:defRPr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19150" lvl="2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8ED1F9-C71D-5712-F4CF-529A911DB9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9E513A2-C5DA-EAC8-553E-59905613E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</p:spTree>
    <p:extLst>
      <p:ext uri="{BB962C8B-B14F-4D97-AF65-F5344CB8AC3E}">
        <p14:creationId xmlns:p14="http://schemas.microsoft.com/office/powerpoint/2010/main" val="31639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DDC90C45-9382-185A-2864-6DADCAEE3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3DB24E1E-DA72-C595-D5DB-A96FD054A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7B09614-4668-2D62-5731-7CF6E8A5C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75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2FB8ED-0A23-CF1A-4BC0-AB880EB45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688" y="1020763"/>
            <a:ext cx="11350625" cy="5113337"/>
          </a:xfrm>
        </p:spPr>
        <p:txBody>
          <a:bodyPr/>
          <a:lstStyle>
            <a:lvl1pPr>
              <a:defRPr sz="1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73058B-6C8D-7F31-26AD-7AED69AC6E23}"/>
              </a:ext>
            </a:extLst>
          </p:cNvPr>
          <p:cNvSpPr txBox="1"/>
          <p:nvPr userDrawn="1"/>
        </p:nvSpPr>
        <p:spPr>
          <a:xfrm>
            <a:off x="420688" y="337551"/>
            <a:ext cx="3483980" cy="3888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SOURCES</a:t>
            </a:r>
            <a:endParaRPr lang="de-DE" b="1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410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19850" y="1363436"/>
            <a:ext cx="5772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850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1BD0BA-EBC4-A9E9-A5E6-E57E90FD8778}"/>
              </a:ext>
            </a:extLst>
          </p:cNvPr>
          <p:cNvSpPr txBox="1"/>
          <p:nvPr userDrawn="1"/>
        </p:nvSpPr>
        <p:spPr>
          <a:xfrm>
            <a:off x="7097486" y="114300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2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499"/>
            <a:ext cx="5342333" cy="3188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342437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09B7C4A-477B-D43F-E038-A690128A31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5342333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62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5104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535115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79474A8-F77E-1229-4A6B-D3EE621DC98A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280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s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7" y="403485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9201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782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6CB3AF1B-6405-8BF8-F8E1-5702301099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0687" y="3692012"/>
            <a:ext cx="5380704" cy="244208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2214016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361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83A27FF-5350-ECF8-2159-6E6A6BF8835A}"/>
              </a:ext>
            </a:extLst>
          </p:cNvPr>
          <p:cNvSpPr/>
          <p:nvPr userDrawn="1"/>
        </p:nvSpPr>
        <p:spPr>
          <a:xfrm>
            <a:off x="2648746" y="1074615"/>
            <a:ext cx="924689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1C97CA0C-CD2E-7EC4-82FA-76ED71BE3F05}"/>
              </a:ext>
            </a:extLst>
          </p:cNvPr>
          <p:cNvSpPr/>
          <p:nvPr userDrawn="1"/>
        </p:nvSpPr>
        <p:spPr>
          <a:xfrm>
            <a:off x="2128117" y="2006220"/>
            <a:ext cx="1965949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0EA07E66-D08F-B663-88B0-5485C347DEF2}"/>
              </a:ext>
            </a:extLst>
          </p:cNvPr>
          <p:cNvSpPr/>
          <p:nvPr userDrawn="1"/>
        </p:nvSpPr>
        <p:spPr>
          <a:xfrm>
            <a:off x="1579036" y="3043449"/>
            <a:ext cx="3081087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30EE489-3A16-CA84-4A2A-D040AEBFCFDD}"/>
              </a:ext>
            </a:extLst>
          </p:cNvPr>
          <p:cNvSpPr/>
          <p:nvPr userDrawn="1"/>
        </p:nvSpPr>
        <p:spPr>
          <a:xfrm>
            <a:off x="1016083" y="4073855"/>
            <a:ext cx="4206995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Freihandform 16">
            <a:extLst>
              <a:ext uri="{FF2B5EF4-FFF2-40B4-BE49-F238E27FC236}">
                <a16:creationId xmlns:a16="http://schemas.microsoft.com/office/drawing/2014/main" id="{0F91192C-0781-9AEA-E80F-4C64DB89D5AE}"/>
              </a:ext>
            </a:extLst>
          </p:cNvPr>
          <p:cNvSpPr/>
          <p:nvPr userDrawn="1"/>
        </p:nvSpPr>
        <p:spPr>
          <a:xfrm>
            <a:off x="429229" y="5124734"/>
            <a:ext cx="5380704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89A5DAB6-E550-DB86-83DA-54E06860F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8745" y="2006218"/>
            <a:ext cx="924689" cy="92767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7564438-71EB-0568-123E-E1B4E7A1DD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5329" y="3043447"/>
            <a:ext cx="2037923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18914E49-3983-EF23-6F17-2C8496F37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965" y="4082006"/>
            <a:ext cx="3156048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E55FB587-BC5F-AC86-F716-36388EDFFE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907" y="5130089"/>
            <a:ext cx="4289069" cy="929517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</a:t>
            </a:r>
          </a:p>
          <a:p>
            <a:pPr lvl="0"/>
            <a:r>
              <a:rPr lang="en-US" noProof="0" dirty="0"/>
              <a:t>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99047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meration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4FF24E1F-E1A4-19C1-AC48-7A473CA2B41B}"/>
              </a:ext>
            </a:extLst>
          </p:cNvPr>
          <p:cNvSpPr/>
          <p:nvPr userDrawn="1"/>
        </p:nvSpPr>
        <p:spPr>
          <a:xfrm>
            <a:off x="409434" y="1153236"/>
            <a:ext cx="5374178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EB769ECC-47FB-0C49-63BB-807F2BD5BF14}"/>
              </a:ext>
            </a:extLst>
          </p:cNvPr>
          <p:cNvSpPr/>
          <p:nvPr userDrawn="1"/>
        </p:nvSpPr>
        <p:spPr>
          <a:xfrm>
            <a:off x="402609" y="2088107"/>
            <a:ext cx="537459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24A9F86C-0EB8-8E7D-8796-8746BF2155F8}"/>
              </a:ext>
            </a:extLst>
          </p:cNvPr>
          <p:cNvSpPr/>
          <p:nvPr userDrawn="1"/>
        </p:nvSpPr>
        <p:spPr>
          <a:xfrm>
            <a:off x="416257" y="3104865"/>
            <a:ext cx="5380704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7A01D4FC-F6D1-3FF3-34FA-BEDE06EFE102}"/>
              </a:ext>
            </a:extLst>
          </p:cNvPr>
          <p:cNvSpPr/>
          <p:nvPr userDrawn="1"/>
        </p:nvSpPr>
        <p:spPr>
          <a:xfrm>
            <a:off x="402610" y="4087503"/>
            <a:ext cx="5374178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41D70094-123F-3E0D-8BF2-C5E68029E659}"/>
              </a:ext>
            </a:extLst>
          </p:cNvPr>
          <p:cNvSpPr/>
          <p:nvPr userDrawn="1"/>
        </p:nvSpPr>
        <p:spPr>
          <a:xfrm>
            <a:off x="395786" y="5049672"/>
            <a:ext cx="5374944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33729A2-9CD2-B063-F1A4-39B1342D5B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5" y="115252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F6A81C9C-B91B-4FE6-EA67-D943D42D55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5" y="407474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94E50E37-546F-A717-CD49-2467F483A7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257" y="3111142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B7E1A109-1DC8-EBA6-DCA7-2CB00AC696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57" y="2099729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C5FE966-CFFB-5648-BC72-E0BFE0C31E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2609" y="5044624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19838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unitvide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9E8992B-8BC6-E70D-1094-302C5F33DA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550040"/>
            <a:ext cx="7615006" cy="726024"/>
          </a:xfrm>
          <a:solidFill>
            <a:schemeClr val="bg1"/>
          </a:solidFill>
          <a:ln>
            <a:noFill/>
          </a:ln>
        </p:spPr>
        <p:txBody>
          <a:bodyPr vert="horz" wrap="squar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The Title of the course is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108FFC0-EDAA-CB5C-D222-6021642A3E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334759"/>
            <a:ext cx="4237479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Second line Text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66AB510-F9CA-2C6F-0973-05B5F778AF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3902"/>
            <a:ext cx="723697" cy="277443"/>
          </a:xfrm>
          <a:solidFill>
            <a:schemeClr val="tx1"/>
          </a:solidFill>
          <a:ln>
            <a:noFill/>
          </a:ln>
        </p:spPr>
        <p:txBody>
          <a:bodyPr vert="horz" wrap="none" lIns="108000" tIns="0" rIns="108000" bIns="36000" rtlCol="0" anchor="ctr">
            <a:spAutoFit/>
          </a:bodyPr>
          <a:lstStyle>
            <a:lvl1pPr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Unit 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50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0" y="0"/>
            <a:ext cx="12192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915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8747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89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717143-72E4-39DA-8D81-98D8958CC3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3533794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1B730672-EE94-608D-697D-2FB3CD41493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24338" y="1363436"/>
            <a:ext cx="7967662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8D7BE979-5CA8-74FF-3C32-894DAC5EB4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4337" y="1020592"/>
            <a:ext cx="7546661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6476A93-FA9C-C699-84E1-369AFDCCC0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82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92C23B1-69E4-F8B9-2D6B-66F5097FE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7205" y="1020592"/>
            <a:ext cx="3533794" cy="5113508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D9A286-7E3C-8496-FE05-FA9658A4DA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8" y="1020592"/>
            <a:ext cx="7546557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143D0D2-82E6-1AF0-0C69-7904D9FD08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C63035C-A3F7-5838-CB17-0EE3056BC35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8" y="1416050"/>
            <a:ext cx="7546975" cy="4718050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</p:spTree>
    <p:extLst>
      <p:ext uri="{BB962C8B-B14F-4D97-AF65-F5344CB8AC3E}">
        <p14:creationId xmlns:p14="http://schemas.microsoft.com/office/powerpoint/2010/main" val="3638911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BFFB536-738C-FB9D-6890-BE93C7EEA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0689" y="1020592"/>
            <a:ext cx="7638754" cy="5113337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84757" y="136343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4757" y="102059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8475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4757" y="3725863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4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E6C588A2-34D9-6037-60D1-2580AF2630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1020592"/>
            <a:ext cx="11350207" cy="2408407"/>
          </a:xfrm>
          <a:prstGeom prst="rect">
            <a:avLst/>
          </a:prstGeom>
        </p:spPr>
        <p:txBody>
          <a:bodyPr/>
          <a:lstStyle>
            <a:lvl1pPr algn="l">
              <a:spcBef>
                <a:spcPts val="200"/>
              </a:spcBef>
              <a:buFont typeface="Arial" panose="020B0604020202020204" pitchFamily="34" charset="0"/>
              <a:buNone/>
              <a:defRPr sz="3200"/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Inhaltsplatzhalter 13">
            <a:extLst>
              <a:ext uri="{FF2B5EF4-FFF2-40B4-BE49-F238E27FC236}">
                <a16:creationId xmlns:a16="http://schemas.microsoft.com/office/drawing/2014/main" id="{F1EE4A5E-9583-E606-2962-E68D04AC46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04413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1" name="Inhaltsplatzhalter 15">
            <a:extLst>
              <a:ext uri="{FF2B5EF4-FFF2-40B4-BE49-F238E27FC236}">
                <a16:creationId xmlns:a16="http://schemas.microsoft.com/office/drawing/2014/main" id="{4E02F85E-4461-32D8-B4BA-C175782C2D5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7788139" y="406870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3" name="Inhaltsplatzhalter 17">
            <a:extLst>
              <a:ext uri="{FF2B5EF4-FFF2-40B4-BE49-F238E27FC236}">
                <a16:creationId xmlns:a16="http://schemas.microsoft.com/office/drawing/2014/main" id="{1846BD88-21FC-08A1-F765-D9B36F648AF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068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373788-24A4-CD20-4607-847F793C8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8BA0EF94-0063-23A2-5029-9EC536F7A8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83EE0B9E-EC4C-6CA5-9975-6F393FB73E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4413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08AFFA-C12A-047C-9F47-848F2B19C3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88139" y="3612226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</p:spTree>
    <p:extLst>
      <p:ext uri="{BB962C8B-B14F-4D97-AF65-F5344CB8AC3E}">
        <p14:creationId xmlns:p14="http://schemas.microsoft.com/office/powerpoint/2010/main" val="155693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 16">
            <a:extLst>
              <a:ext uri="{FF2B5EF4-FFF2-40B4-BE49-F238E27FC236}">
                <a16:creationId xmlns:a16="http://schemas.microsoft.com/office/drawing/2014/main" id="{5C8441C9-0D8A-65CD-DC6F-202E759DC4FD}"/>
              </a:ext>
            </a:extLst>
          </p:cNvPr>
          <p:cNvSpPr/>
          <p:nvPr userDrawn="1"/>
        </p:nvSpPr>
        <p:spPr>
          <a:xfrm>
            <a:off x="0" y="0"/>
            <a:ext cx="12192000" cy="4454264"/>
          </a:xfrm>
          <a:custGeom>
            <a:avLst/>
            <a:gdLst>
              <a:gd name="connsiteX0" fmla="*/ 0 w 12192000"/>
              <a:gd name="connsiteY0" fmla="*/ 0 h 4454264"/>
              <a:gd name="connsiteX1" fmla="*/ 12192000 w 12192000"/>
              <a:gd name="connsiteY1" fmla="*/ 0 h 4454264"/>
              <a:gd name="connsiteX2" fmla="*/ 12192000 w 12192000"/>
              <a:gd name="connsiteY2" fmla="*/ 3601716 h 4454264"/>
              <a:gd name="connsiteX3" fmla="*/ 0 w 12192000"/>
              <a:gd name="connsiteY3" fmla="*/ 4454264 h 445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54264">
                <a:moveTo>
                  <a:pt x="0" y="0"/>
                </a:moveTo>
                <a:lnTo>
                  <a:pt x="12192000" y="0"/>
                </a:lnTo>
                <a:lnTo>
                  <a:pt x="12192000" y="3601716"/>
                </a:lnTo>
                <a:lnTo>
                  <a:pt x="0" y="445426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AF3A41B2-F9E1-2BB1-EA80-19E9FE78F5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3673061"/>
            <a:ext cx="3507577" cy="245983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FBF726BC-F46A-B73C-CFB3-AB4E000350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3673059"/>
            <a:ext cx="3509849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CE61D08-5F7E-C41B-7B0B-0D08E87D87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3673059"/>
            <a:ext cx="3507577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B625AB45-92A3-80D4-D6C0-95D844D02B9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10484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2" name="Textplatzhalter 22">
            <a:extLst>
              <a:ext uri="{FF2B5EF4-FFF2-40B4-BE49-F238E27FC236}">
                <a16:creationId xmlns:a16="http://schemas.microsoft.com/office/drawing/2014/main" id="{110D1CE3-F94F-6461-15C7-E4F26FB4ED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4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423B9025-9634-BCF8-EBD7-84B88BB873C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2" y="1384876"/>
            <a:ext cx="3507577" cy="1817154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9649F2C6-4261-A5B3-AAC6-73D8832451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2" y="104203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2ACA1FDA-B04B-A15B-7550-38ED6B6316E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8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74967F76-61FB-9A0E-FC6C-1F35D5B3DD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8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B7FAA8E-7B8D-C177-FD55-F50D26734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754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Quelle Text: </a:t>
            </a:r>
            <a:r>
              <a:rPr lang="en-US" dirty="0" err="1"/>
              <a:t>Autorennachname</a:t>
            </a:r>
            <a:r>
              <a:rPr lang="en-US" dirty="0"/>
              <a:t>, JJJJ, S  123 </a:t>
            </a:r>
            <a:br>
              <a:rPr lang="en-US" dirty="0"/>
            </a:br>
            <a:r>
              <a:rPr lang="en-US" dirty="0"/>
              <a:t>Quelle </a:t>
            </a:r>
            <a:r>
              <a:rPr lang="en-US" dirty="0" err="1"/>
              <a:t>Abbildung</a:t>
            </a:r>
            <a:r>
              <a:rPr lang="en-US" dirty="0"/>
              <a:t>: </a:t>
            </a:r>
            <a:r>
              <a:rPr lang="en-US" dirty="0" err="1"/>
              <a:t>Autorennachname</a:t>
            </a:r>
            <a:r>
              <a:rPr lang="en-US" dirty="0"/>
              <a:t>, JJJJ </a:t>
            </a:r>
            <a:endParaRPr lang="de-DE" sz="800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2101234-D127-70A6-6CBF-7A16E4D1D9F6}"/>
              </a:ext>
            </a:extLst>
          </p:cNvPr>
          <p:cNvSpPr/>
          <p:nvPr userDrawn="1"/>
        </p:nvSpPr>
        <p:spPr>
          <a:xfrm>
            <a:off x="0" y="3213099"/>
            <a:ext cx="12192000" cy="3644901"/>
          </a:xfrm>
          <a:custGeom>
            <a:avLst/>
            <a:gdLst>
              <a:gd name="connsiteX0" fmla="*/ 12192000 w 12192000"/>
              <a:gd name="connsiteY0" fmla="*/ 0 h 3227627"/>
              <a:gd name="connsiteX1" fmla="*/ 12192000 w 12192000"/>
              <a:gd name="connsiteY1" fmla="*/ 3227627 h 3227627"/>
              <a:gd name="connsiteX2" fmla="*/ 0 w 12192000"/>
              <a:gd name="connsiteY2" fmla="*/ 3227627 h 3227627"/>
              <a:gd name="connsiteX3" fmla="*/ 0 w 12192000"/>
              <a:gd name="connsiteY3" fmla="*/ 852548 h 322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7627">
                <a:moveTo>
                  <a:pt x="12192000" y="0"/>
                </a:moveTo>
                <a:lnTo>
                  <a:pt x="12192000" y="3227627"/>
                </a:lnTo>
                <a:lnTo>
                  <a:pt x="0" y="3227627"/>
                </a:lnTo>
                <a:lnTo>
                  <a:pt x="0" y="8525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BD336AED-2DF0-396C-3763-F4D037CC2D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4267385"/>
            <a:ext cx="3507577" cy="1865513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20B61CFF-E459-B35A-ED41-0535389A8A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4267384"/>
            <a:ext cx="3509849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26CD0A30-3FF2-9E7C-CB0F-CAD8A44136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4267384"/>
            <a:ext cx="3507577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35734A3B-87D5-9187-A92A-E75E8E5298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10483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883A9B4B-C007-E085-D659-36C0EF2BF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3" y="102059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C1D6674-4A72-D6F7-47A5-96BDE2BCD61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1" y="1363435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686FEB57-BADD-E131-1F38-9DC442A113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1" y="1020591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B63D3A8-2EA6-BCF7-EB27-342A0AC6381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7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09339F5D-C663-23AC-725E-DDCD4A847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7" y="1020592"/>
            <a:ext cx="3507577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0868E4B-A218-7DDF-DDE7-478CB46EE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9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D1701A68-D074-C153-D403-3F92AA5E36FA}"/>
              </a:ext>
            </a:extLst>
          </p:cNvPr>
          <p:cNvSpPr/>
          <p:nvPr userDrawn="1"/>
        </p:nvSpPr>
        <p:spPr>
          <a:xfrm>
            <a:off x="5180024" y="1074615"/>
            <a:ext cx="1971720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4ECAB265-A5E4-F42B-5F59-3C44F8FC0AAD}"/>
              </a:ext>
            </a:extLst>
          </p:cNvPr>
          <p:cNvSpPr/>
          <p:nvPr userDrawn="1"/>
        </p:nvSpPr>
        <p:spPr>
          <a:xfrm>
            <a:off x="4069882" y="2026692"/>
            <a:ext cx="4192005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CBDCC18-53C5-76E1-49C9-95389F51AA19}"/>
              </a:ext>
            </a:extLst>
          </p:cNvPr>
          <p:cNvSpPr/>
          <p:nvPr userDrawn="1"/>
        </p:nvSpPr>
        <p:spPr>
          <a:xfrm>
            <a:off x="2880974" y="3070745"/>
            <a:ext cx="6569821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C182F795-C4E6-2DBD-0F1E-8D275338DF63}"/>
              </a:ext>
            </a:extLst>
          </p:cNvPr>
          <p:cNvSpPr/>
          <p:nvPr userDrawn="1"/>
        </p:nvSpPr>
        <p:spPr>
          <a:xfrm>
            <a:off x="1680583" y="4101088"/>
            <a:ext cx="8970602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762DA5C-F222-0F56-AD45-2DB8CF48D22C}"/>
              </a:ext>
            </a:extLst>
          </p:cNvPr>
          <p:cNvSpPr/>
          <p:nvPr userDrawn="1"/>
        </p:nvSpPr>
        <p:spPr>
          <a:xfrm>
            <a:off x="429229" y="5124734"/>
            <a:ext cx="11473310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4193DA-3FD7-45C4-5AF4-86F496026F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2">
            <a:extLst>
              <a:ext uri="{FF2B5EF4-FFF2-40B4-BE49-F238E27FC236}">
                <a16:creationId xmlns:a16="http://schemas.microsoft.com/office/drawing/2014/main" id="{EA27063D-0C43-77EC-366A-B62FAFC19E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7031" y="5131659"/>
            <a:ext cx="9157706" cy="90338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4807CABE-2999-862B-6262-BA779576E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4450" y="4119058"/>
            <a:ext cx="6744561" cy="90338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497353F1-AF4B-70A6-DFF5-0D3B1470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3859" y="3083149"/>
            <a:ext cx="4393245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9E0F41D4-82EF-8AEF-D02F-CB0E360E7E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34415" y="2041783"/>
            <a:ext cx="2077656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0C6A0264-65BC-B864-85A5-645EB1AB69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017" y="1082264"/>
            <a:ext cx="1854253" cy="799495"/>
          </a:xfrm>
        </p:spPr>
        <p:txBody>
          <a:bodyPr anchor="ctr"/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949581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3" name="Halbbogen 2">
            <a:extLst>
              <a:ext uri="{FF2B5EF4-FFF2-40B4-BE49-F238E27FC236}">
                <a16:creationId xmlns:a16="http://schemas.microsoft.com/office/drawing/2014/main" id="{A833251B-5F90-DFCB-18EC-4DCFE9AD78C3}"/>
              </a:ext>
            </a:extLst>
          </p:cNvPr>
          <p:cNvSpPr/>
          <p:nvPr userDrawn="1"/>
        </p:nvSpPr>
        <p:spPr>
          <a:xfrm>
            <a:off x="-3907167" y="366353"/>
            <a:ext cx="5141866" cy="5124136"/>
          </a:xfrm>
          <a:prstGeom prst="blockArc">
            <a:avLst>
              <a:gd name="adj1" fmla="val 18900000"/>
              <a:gd name="adj2" fmla="val 2700000"/>
              <a:gd name="adj3" fmla="val 422"/>
            </a:avLst>
          </a:prstGeom>
          <a:solidFill>
            <a:schemeClr val="accent4"/>
          </a:solidFill>
          <a:ln w="3175">
            <a:solidFill>
              <a:schemeClr val="bg1">
                <a:lumMod val="50000"/>
                <a:alpha val="99000"/>
              </a:schemeClr>
            </a:solidFill>
          </a:ln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hemeClr val="accent6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DE666C6-9A9B-33DA-10FD-3E86D99AF7F3}"/>
              </a:ext>
            </a:extLst>
          </p:cNvPr>
          <p:cNvSpPr/>
          <p:nvPr userDrawn="1"/>
        </p:nvSpPr>
        <p:spPr>
          <a:xfrm>
            <a:off x="777922" y="1262418"/>
            <a:ext cx="10877266" cy="48449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Ellipse 15">
            <a:extLst>
              <a:ext uri="{FF2B5EF4-FFF2-40B4-BE49-F238E27FC236}">
                <a16:creationId xmlns:a16="http://schemas.microsoft.com/office/drawing/2014/main" id="{070CE088-48C3-CA2B-CAED-7CD6FBD19923}"/>
              </a:ext>
            </a:extLst>
          </p:cNvPr>
          <p:cNvSpPr/>
          <p:nvPr userDrawn="1"/>
        </p:nvSpPr>
        <p:spPr>
          <a:xfrm>
            <a:off x="471987" y="1204381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EE2EA8D1-2903-61BF-3DB9-6A030FDA8EEB}"/>
              </a:ext>
            </a:extLst>
          </p:cNvPr>
          <p:cNvSpPr/>
          <p:nvPr userDrawn="1"/>
        </p:nvSpPr>
        <p:spPr>
          <a:xfrm>
            <a:off x="1064525" y="1992573"/>
            <a:ext cx="10583839" cy="491320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llipse 17">
            <a:extLst>
              <a:ext uri="{FF2B5EF4-FFF2-40B4-BE49-F238E27FC236}">
                <a16:creationId xmlns:a16="http://schemas.microsoft.com/office/drawing/2014/main" id="{57B8DAFA-6566-6EC5-1469-4D62E6E3813F}"/>
              </a:ext>
            </a:extLst>
          </p:cNvPr>
          <p:cNvSpPr/>
          <p:nvPr userDrawn="1"/>
        </p:nvSpPr>
        <p:spPr>
          <a:xfrm>
            <a:off x="814056" y="1917738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210382"/>
              <a:satOff val="-10001"/>
              <a:lumOff val="-269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D7A37CC0-A109-1B93-8DD8-87DA72180EFC}"/>
              </a:ext>
            </a:extLst>
          </p:cNvPr>
          <p:cNvSpPr/>
          <p:nvPr userDrawn="1"/>
        </p:nvSpPr>
        <p:spPr>
          <a:xfrm>
            <a:off x="1221475" y="2702257"/>
            <a:ext cx="10413241" cy="477672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Ellipse 19">
            <a:extLst>
              <a:ext uri="{FF2B5EF4-FFF2-40B4-BE49-F238E27FC236}">
                <a16:creationId xmlns:a16="http://schemas.microsoft.com/office/drawing/2014/main" id="{DD195E5D-200D-9D9A-F183-0E56C185DDC0}"/>
              </a:ext>
            </a:extLst>
          </p:cNvPr>
          <p:cNvSpPr/>
          <p:nvPr userDrawn="1"/>
        </p:nvSpPr>
        <p:spPr>
          <a:xfrm>
            <a:off x="919043" y="2631094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420764"/>
              <a:satOff val="-20002"/>
              <a:lumOff val="-539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9208747-A49A-D027-FCC6-3A7B4E3C8F64}"/>
              </a:ext>
            </a:extLst>
          </p:cNvPr>
          <p:cNvSpPr/>
          <p:nvPr userDrawn="1"/>
        </p:nvSpPr>
        <p:spPr>
          <a:xfrm>
            <a:off x="1129711" y="3411940"/>
            <a:ext cx="10505005" cy="491319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Ellipse 21">
            <a:extLst>
              <a:ext uri="{FF2B5EF4-FFF2-40B4-BE49-F238E27FC236}">
                <a16:creationId xmlns:a16="http://schemas.microsoft.com/office/drawing/2014/main" id="{32750F03-85AA-F037-1D75-57B2333F946E}"/>
              </a:ext>
            </a:extLst>
          </p:cNvPr>
          <p:cNvSpPr/>
          <p:nvPr userDrawn="1"/>
        </p:nvSpPr>
        <p:spPr>
          <a:xfrm>
            <a:off x="814056" y="3344450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631145"/>
              <a:satOff val="-30004"/>
              <a:lumOff val="-808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023488A-372E-8218-0E74-104B0E91438B}"/>
              </a:ext>
            </a:extLst>
          </p:cNvPr>
          <p:cNvSpPr/>
          <p:nvPr userDrawn="1"/>
        </p:nvSpPr>
        <p:spPr>
          <a:xfrm>
            <a:off x="787641" y="4128447"/>
            <a:ext cx="10847075" cy="491998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Ellipse 23">
            <a:extLst>
              <a:ext uri="{FF2B5EF4-FFF2-40B4-BE49-F238E27FC236}">
                <a16:creationId xmlns:a16="http://schemas.microsoft.com/office/drawing/2014/main" id="{085B8D7D-8002-102C-8974-4A0518E8D1ED}"/>
              </a:ext>
            </a:extLst>
          </p:cNvPr>
          <p:cNvSpPr/>
          <p:nvPr userDrawn="1"/>
        </p:nvSpPr>
        <p:spPr>
          <a:xfrm>
            <a:off x="471987" y="4057806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841527"/>
              <a:satOff val="-40005"/>
              <a:lumOff val="-10784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1E022DBA-BD1D-DC72-5789-AAB6E45F82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6CAA2952-63DD-F4E0-ECC3-4F9BC33A5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641" y="1263847"/>
            <a:ext cx="10854776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E982D702-3B8F-9BCA-D96D-6A33DA7F8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8697" y="1997847"/>
            <a:ext cx="10573719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025384E2-0A83-1587-39E2-1636DD274C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042" y="2704291"/>
            <a:ext cx="10401619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3C25B446-39A0-E996-05C4-654698D5EA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8697" y="3420167"/>
            <a:ext cx="10552964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D117ECF-23B2-A485-A0C6-B7DC721B7D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397" y="4134435"/>
            <a:ext cx="10854776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7945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6" y="1011932"/>
            <a:ext cx="4189000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6" y="2083592"/>
            <a:ext cx="4189000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6" y="3095234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6" y="4119568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6" y="5138924"/>
            <a:ext cx="4189000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40286" y="1014832"/>
            <a:ext cx="6461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0286" y="2083593"/>
            <a:ext cx="6461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0286" y="3100213"/>
            <a:ext cx="6461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40286" y="4119568"/>
            <a:ext cx="6461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0286" y="5138924"/>
            <a:ext cx="6461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FE02A9-C84C-AED0-C7A5-46CC59957D0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954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09433" y="1153236"/>
            <a:ext cx="11238931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02609" y="2088107"/>
            <a:ext cx="1123980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6257" y="3104865"/>
            <a:ext cx="11252578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02609" y="4087503"/>
            <a:ext cx="11238931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395785" y="5049672"/>
            <a:ext cx="11240533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579AB-D51B-7081-5B56-2A0ACF45FA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71271F8E-BB11-491C-EED1-993FD01AD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91" y="1160799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DD936205-0576-C80A-9E01-D30F4E6DB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92" y="2097063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EE10306-7175-88B6-11C4-B55EEF232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104587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73F7DE20-5006-C719-8453-7645846CE4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492" y="408256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66D2317B-9274-3295-DA31-68022E840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732" y="504837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094082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7D280E4E-1DF6-E57B-5D1C-380B806A13A2}"/>
              </a:ext>
            </a:extLst>
          </p:cNvPr>
          <p:cNvSpPr/>
          <p:nvPr userDrawn="1"/>
        </p:nvSpPr>
        <p:spPr>
          <a:xfrm>
            <a:off x="420688" y="1249847"/>
            <a:ext cx="2430842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D6DB24C2-180D-7669-6F3E-B09DD43FCD0F}"/>
              </a:ext>
            </a:extLst>
          </p:cNvPr>
          <p:cNvSpPr/>
          <p:nvPr userDrawn="1"/>
        </p:nvSpPr>
        <p:spPr>
          <a:xfrm>
            <a:off x="3241804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B2660EE-7B96-9220-44D9-3C149F45695E}"/>
              </a:ext>
            </a:extLst>
          </p:cNvPr>
          <p:cNvSpPr/>
          <p:nvPr userDrawn="1"/>
        </p:nvSpPr>
        <p:spPr>
          <a:xfrm>
            <a:off x="6168156" y="1249847"/>
            <a:ext cx="2537528" cy="400795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8B8CBBFD-2D19-C7CB-118E-7A5C8F0262AA}"/>
              </a:ext>
            </a:extLst>
          </p:cNvPr>
          <p:cNvSpPr/>
          <p:nvPr userDrawn="1"/>
        </p:nvSpPr>
        <p:spPr>
          <a:xfrm>
            <a:off x="9095959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88279E-9A8D-0218-8247-5DD4E7422B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C215115-324D-731F-989B-26E1905C6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688" y="2030413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5DECDF0-1D43-7810-7A37-2E22D905E4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388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49211215-FF5C-7262-F6CC-3426DE8215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1689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B59602B-C727-B110-C580-0662A89E44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876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b="1" noProof="0" dirty="0" err="1"/>
              <a:t>Lorem</a:t>
            </a:r>
            <a:r>
              <a:rPr lang="de-DE" b="1" noProof="0" dirty="0"/>
              <a:t> Ipsum</a:t>
            </a:r>
            <a:endParaRPr lang="de-DE" noProof="0" dirty="0"/>
          </a:p>
          <a:p>
            <a:pPr lvl="0"/>
            <a:r>
              <a:rPr lang="de-DE" noProof="0" dirty="0"/>
              <a:t>Schrift: Source Sans Pro Regular, Schriftgröße: 17 – 32 </a:t>
            </a:r>
            <a:r>
              <a:rPr lang="de-DE" noProof="0" dirty="0" err="1"/>
              <a:t>pt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0526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CBFB65-9C08-7661-1374-7526EFEED684}"/>
              </a:ext>
            </a:extLst>
          </p:cNvPr>
          <p:cNvGrpSpPr/>
          <p:nvPr userDrawn="1"/>
        </p:nvGrpSpPr>
        <p:grpSpPr>
          <a:xfrm>
            <a:off x="2544266" y="1012228"/>
            <a:ext cx="7103154" cy="5006434"/>
            <a:chOff x="2002906" y="1311450"/>
            <a:chExt cx="7192915" cy="4812488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F9705E2F-6F03-F337-7ABE-11D91D1A0316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1311450"/>
              <a:ext cx="3500654" cy="2339547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40519E19-9B0D-C717-BA9B-FF93724466E0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1311450"/>
              <a:ext cx="3518302" cy="2326428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AF7FE2E1-8110-6800-29E8-ED1BC8B33889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3789675"/>
              <a:ext cx="3500654" cy="233426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DE18E42-9C6A-97B9-1EC7-21F859B28709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3789675"/>
              <a:ext cx="3518302" cy="2334263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ADB218C-EB53-61F5-339E-D2C0E303C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75B8A8FB-FBAE-6F02-18EC-61535DD032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4266" y="1012229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D5BFF3C0-3DE7-9C7B-4F26-8CA861E37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452" y="10122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46AFC066-A17E-BD0F-7E72-40B015F8B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4266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3D4C179F-8A34-8585-A02C-EBCAC3B65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0450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7414484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5449CBB-3ADB-14EF-50AE-FDAA07619299}"/>
              </a:ext>
            </a:extLst>
          </p:cNvPr>
          <p:cNvGrpSpPr/>
          <p:nvPr userDrawn="1"/>
        </p:nvGrpSpPr>
        <p:grpSpPr>
          <a:xfrm>
            <a:off x="1453487" y="1003124"/>
            <a:ext cx="8434316" cy="4993905"/>
            <a:chOff x="1323501" y="1294659"/>
            <a:chExt cx="8449597" cy="4800444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ED589E31-4578-3B9A-FC99-B82224E42CEF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1294659"/>
              <a:ext cx="3474391" cy="2324622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33DAF40B-F1B9-2518-4254-B7CD44126236}"/>
                </a:ext>
              </a:extLst>
            </p:cNvPr>
            <p:cNvSpPr txBox="1">
              <a:spLocks/>
            </p:cNvSpPr>
            <p:nvPr/>
          </p:nvSpPr>
          <p:spPr>
            <a:xfrm>
              <a:off x="1323501" y="1311450"/>
              <a:ext cx="3476025" cy="2344625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288DB085-8E5E-1043-7ED1-C0B14C44E26A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3712420"/>
              <a:ext cx="3467555" cy="235100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E03F3C0-B2D1-6BBD-33EC-A05FE8A184C1}"/>
                </a:ext>
              </a:extLst>
            </p:cNvPr>
            <p:cNvSpPr txBox="1">
              <a:spLocks/>
            </p:cNvSpPr>
            <p:nvPr/>
          </p:nvSpPr>
          <p:spPr>
            <a:xfrm>
              <a:off x="1330337" y="3761877"/>
              <a:ext cx="3469190" cy="2333226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2653604-7F0B-7F1B-49A0-FAEBBFC1AD8C}"/>
              </a:ext>
            </a:extLst>
          </p:cNvPr>
          <p:cNvSpPr txBox="1">
            <a:spLocks/>
          </p:cNvSpPr>
          <p:nvPr userDrawn="1"/>
        </p:nvSpPr>
        <p:spPr>
          <a:xfrm>
            <a:off x="4287911" y="2452530"/>
            <a:ext cx="2779008" cy="2112139"/>
          </a:xfrm>
          <a:prstGeom prst="rect">
            <a:avLst/>
          </a:prstGeom>
          <a:solidFill>
            <a:schemeClr val="accent5"/>
          </a:solidFill>
        </p:spPr>
        <p:txBody>
          <a:bodyPr vert="horz" lIns="144000" tIns="144000" rIns="144000" bIns="14400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800"/>
              </a:spcBef>
              <a:buNone/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94B40CC-788D-9326-74E2-18E4DFA14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A0CB851A-C295-6A1A-ABF2-C09E65AAB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4128" y="1032220"/>
            <a:ext cx="3456964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53F307B5-7C22-BD5C-673A-CFA07671B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698" y="1003124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DDBE40F7-D996-20E1-9D9D-B0AC0DFB0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4128" y="3569773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8FC7FEA-B436-2FDB-0A8D-1C2A3AC118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696" y="3530157"/>
            <a:ext cx="3456968" cy="2425876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FD8E55E-D27B-8562-66B7-C17653664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7909" y="2464580"/>
            <a:ext cx="2764972" cy="21000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90073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034F8C0-C43B-AC4F-46B8-06DFF9E6C2B6}"/>
              </a:ext>
            </a:extLst>
          </p:cNvPr>
          <p:cNvGrpSpPr/>
          <p:nvPr userDrawn="1"/>
        </p:nvGrpSpPr>
        <p:grpSpPr>
          <a:xfrm>
            <a:off x="420687" y="990514"/>
            <a:ext cx="11091198" cy="5191920"/>
            <a:chOff x="1179835" y="1306954"/>
            <a:chExt cx="9149558" cy="4990790"/>
          </a:xfrm>
        </p:grpSpPr>
        <p:sp>
          <p:nvSpPr>
            <p:cNvPr id="5" name="Inhaltsplatzhalter 2">
              <a:extLst>
                <a:ext uri="{FF2B5EF4-FFF2-40B4-BE49-F238E27FC236}">
                  <a16:creationId xmlns:a16="http://schemas.microsoft.com/office/drawing/2014/main" id="{551021FA-FA4B-E861-4D15-37492C2B334E}"/>
                </a:ext>
              </a:extLst>
            </p:cNvPr>
            <p:cNvSpPr txBox="1">
              <a:spLocks/>
            </p:cNvSpPr>
            <p:nvPr/>
          </p:nvSpPr>
          <p:spPr>
            <a:xfrm>
              <a:off x="1179835" y="3236227"/>
              <a:ext cx="2979865" cy="1388838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2" name="Inhaltsplatzhalter 2">
              <a:extLst>
                <a:ext uri="{FF2B5EF4-FFF2-40B4-BE49-F238E27FC236}">
                  <a16:creationId xmlns:a16="http://schemas.microsoft.com/office/drawing/2014/main" id="{16741524-6926-0A72-0696-7C782B8787E8}"/>
                </a:ext>
              </a:extLst>
            </p:cNvPr>
            <p:cNvSpPr txBox="1">
              <a:spLocks/>
            </p:cNvSpPr>
            <p:nvPr/>
          </p:nvSpPr>
          <p:spPr>
            <a:xfrm>
              <a:off x="7351951" y="3267241"/>
              <a:ext cx="2977442" cy="1357822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Verbinder: gewinkelt 7">
              <a:extLst>
                <a:ext uri="{FF2B5EF4-FFF2-40B4-BE49-F238E27FC236}">
                  <a16:creationId xmlns:a16="http://schemas.microsoft.com/office/drawing/2014/main" id="{42345FC4-D786-3F4F-E30D-DE67C5D7E149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7239066" y="3816973"/>
              <a:ext cx="112885" cy="12918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8BB8FD81-652F-FD2B-597E-1D6EED5AFD89}"/>
                </a:ext>
              </a:extLst>
            </p:cNvPr>
            <p:cNvSpPr txBox="1">
              <a:spLocks/>
            </p:cNvSpPr>
            <p:nvPr/>
          </p:nvSpPr>
          <p:spPr>
            <a:xfrm>
              <a:off x="4258375" y="1306954"/>
              <a:ext cx="2983674" cy="1341346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44439FB-90BD-42DC-6C25-36D472D9C2EA}"/>
                </a:ext>
              </a:extLst>
            </p:cNvPr>
            <p:cNvSpPr txBox="1">
              <a:spLocks/>
            </p:cNvSpPr>
            <p:nvPr/>
          </p:nvSpPr>
          <p:spPr>
            <a:xfrm>
              <a:off x="4261027" y="4953437"/>
              <a:ext cx="2973043" cy="1344307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" name="Inhaltsplatzhalter 2">
              <a:extLst>
                <a:ext uri="{FF2B5EF4-FFF2-40B4-BE49-F238E27FC236}">
                  <a16:creationId xmlns:a16="http://schemas.microsoft.com/office/drawing/2014/main" id="{4C6EE5EB-8BAA-E09E-5DAB-2E8677F0EFF1}"/>
                </a:ext>
              </a:extLst>
            </p:cNvPr>
            <p:cNvSpPr txBox="1">
              <a:spLocks/>
            </p:cNvSpPr>
            <p:nvPr/>
          </p:nvSpPr>
          <p:spPr>
            <a:xfrm>
              <a:off x="4266023" y="2817035"/>
              <a:ext cx="2973043" cy="1999874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7" name="Verbinder: gewinkelt 7">
              <a:extLst>
                <a:ext uri="{FF2B5EF4-FFF2-40B4-BE49-F238E27FC236}">
                  <a16:creationId xmlns:a16="http://schemas.microsoft.com/office/drawing/2014/main" id="{EF7A7D2B-75D5-4D93-97DD-B7A49E8DE249}"/>
                </a:ext>
              </a:extLst>
            </p:cNvPr>
            <p:cNvCxnSpPr>
              <a:cxnSpLocks/>
              <a:stCxn id="5" idx="3"/>
              <a:endCxn id="16" idx="1"/>
            </p:cNvCxnSpPr>
            <p:nvPr/>
          </p:nvCxnSpPr>
          <p:spPr>
            <a:xfrm flipV="1">
              <a:off x="4159700" y="3816973"/>
              <a:ext cx="106323" cy="11367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er: gewinkelt 7">
              <a:extLst>
                <a:ext uri="{FF2B5EF4-FFF2-40B4-BE49-F238E27FC236}">
                  <a16:creationId xmlns:a16="http://schemas.microsoft.com/office/drawing/2014/main" id="{94653855-6A81-7080-75CA-831AE8F782D5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16200000" flipH="1">
              <a:off x="5667011" y="2731501"/>
              <a:ext cx="168735" cy="23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908E8D-1D32-8D9D-D962-8924433ED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1F78B576-A09B-2512-0663-E20765BBA2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1756" y="985175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49A99CDF-8D6E-A41A-9556-63A1CCD18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858" y="3000676"/>
            <a:ext cx="3587944" cy="144166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0DE90762-8C13-9AC7-512C-ADB579B18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5407" y="4783953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C4AACB6D-AC5B-3E3B-C69E-78DDEA48B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8041" y="3036161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4D37A7F-E421-60CC-98E3-A08BA25E72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65407" y="2561453"/>
            <a:ext cx="3587944" cy="20644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5759953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C10950AD-54BC-E9AE-FA0D-0DBC6FFE37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ctr"/>
            <a:r>
              <a:rPr lang="en-US" noProof="0" dirty="0"/>
              <a:t>Content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1CC6A30-1A7E-593D-464A-6750D41314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4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6F415AC6-5200-0480-79AF-8AB86D2B11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DC859E-3082-9578-C640-1D12CEFC48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E35FEE7-E5AC-05E3-C53C-4767C4D46A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005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5">
            <a:extLst>
              <a:ext uri="{FF2B5EF4-FFF2-40B4-BE49-F238E27FC236}">
                <a16:creationId xmlns:a16="http://schemas.microsoft.com/office/drawing/2014/main" id="{795C60EC-EFCA-8D5B-EDD8-C5A9FF072305}"/>
              </a:ext>
            </a:extLst>
          </p:cNvPr>
          <p:cNvSpPr txBox="1">
            <a:spLocks/>
          </p:cNvSpPr>
          <p:nvPr userDrawn="1"/>
        </p:nvSpPr>
        <p:spPr>
          <a:xfrm>
            <a:off x="420790" y="337550"/>
            <a:ext cx="11350209" cy="388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000" kern="1200" cap="all" spc="-20" baseline="0" smtClean="0">
                <a:solidFill>
                  <a:schemeClr val="tx1"/>
                </a:solidFill>
                <a:latin typeface="Source Sans Pro Bold" panose="020B0703030503020204" pitchFamily="34" charset="0"/>
                <a:ea typeface="+mj-ea"/>
                <a:cs typeface="+mj-cs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j-ea"/>
                <a:cs typeface="+mj-cs"/>
              </a:rPr>
              <a:t>Font color in combination with background color</a:t>
            </a:r>
            <a:endParaRPr lang="en-US" sz="1400" noProof="0" dirty="0">
              <a:solidFill>
                <a:srgbClr val="E62D41"/>
              </a:solidFill>
            </a:endParaRP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20688" y="744256"/>
            <a:ext cx="11215630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20689" y="1714355"/>
            <a:ext cx="11221728" cy="84963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4591" y="2688045"/>
            <a:ext cx="11221728" cy="84963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14591" y="3666023"/>
            <a:ext cx="11221727" cy="849636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414591" y="4640943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16B7A2E5-9F32-202F-D72C-A3707A4B136C}"/>
              </a:ext>
            </a:extLst>
          </p:cNvPr>
          <p:cNvSpPr/>
          <p:nvPr userDrawn="1"/>
        </p:nvSpPr>
        <p:spPr>
          <a:xfrm>
            <a:off x="414590" y="5615864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5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5" y="1011932"/>
            <a:ext cx="9539605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5" y="2083592"/>
            <a:ext cx="9539605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5" y="3095234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5" y="4119568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5" y="5138924"/>
            <a:ext cx="9539605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15182" y="1014831"/>
            <a:ext cx="12557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15182" y="2083592"/>
            <a:ext cx="12557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15182" y="3100212"/>
            <a:ext cx="12557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15182" y="4119567"/>
            <a:ext cx="12557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9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15182" y="5138923"/>
            <a:ext cx="12557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</p:spTree>
    <p:extLst>
      <p:ext uri="{BB962C8B-B14F-4D97-AF65-F5344CB8AC3E}">
        <p14:creationId xmlns:p14="http://schemas.microsoft.com/office/powerpoint/2010/main" val="72553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cast_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>
            <a:extLst>
              <a:ext uri="{FF2B5EF4-FFF2-40B4-BE49-F238E27FC236}">
                <a16:creationId xmlns:a16="http://schemas.microsoft.com/office/drawing/2014/main" id="{94F4FBC7-3174-37D3-4FCF-4AFE29E93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492901"/>
            <a:ext cx="4812957" cy="726024"/>
          </a:xfr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 algn="l"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1. Line title of unit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BAA7CB9-354D-A6C5-EC09-7740224643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276064"/>
            <a:ext cx="4812957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2. Line title of unit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47274E-419E-9421-A430-1A7E95CA3069}"/>
              </a:ext>
            </a:extLst>
          </p:cNvPr>
          <p:cNvSpPr txBox="1"/>
          <p:nvPr userDrawn="1"/>
        </p:nvSpPr>
        <p:spPr>
          <a:xfrm>
            <a:off x="866274" y="181275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0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DA5A764-688C-F849-A0C8-A288FCF71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3227"/>
            <a:ext cx="1100308" cy="1100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FDF7296-0CC5-6ED7-0925-5D8F1D79DFA1}"/>
              </a:ext>
            </a:extLst>
          </p:cNvPr>
          <p:cNvSpPr txBox="1"/>
          <p:nvPr userDrawn="1"/>
        </p:nvSpPr>
        <p:spPr>
          <a:xfrm>
            <a:off x="902043" y="642551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D4618B0-F49E-A3E9-75B2-EA834CBC11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LEARNING OBJECTIVES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971CDA-7551-D712-3F97-D6E5C0A14C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lnSpc>
                <a:spcPct val="120000"/>
              </a:lnSpc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16614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03E04-BFD1-3891-99FC-6134B6337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8596"/>
            <a:ext cx="1100308" cy="1100308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4A5E9D9-9DE0-D793-3AAC-ECEF39246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SIMPLE EXPLANATION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E164E7B8-57D1-9670-E17E-5ABBD34793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82628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B946CFF-395B-4255-07F8-227AED34C3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40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DBAA3F-4139-418C-F2BB-6F100871F172}"/>
              </a:ext>
            </a:extLst>
          </p:cNvPr>
          <p:cNvSpPr txBox="1"/>
          <p:nvPr userDrawn="1"/>
        </p:nvSpPr>
        <p:spPr>
          <a:xfrm>
            <a:off x="420687" y="337552"/>
            <a:ext cx="1012187" cy="248399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108000" tIns="0" rIns="10800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1" i="0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82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254730E7-D1FB-06FC-1DE9-9630E18BC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B707E78-B684-7038-3EDA-0DF038E0D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2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62" r:id="rId2"/>
    <p:sldLayoutId id="2147483870" r:id="rId3"/>
    <p:sldLayoutId id="2147483863" r:id="rId4"/>
    <p:sldLayoutId id="2147483864" r:id="rId5"/>
    <p:sldLayoutId id="2147483866" r:id="rId6"/>
    <p:sldLayoutId id="2147483865" r:id="rId7"/>
    <p:sldLayoutId id="2147483815" r:id="rId8"/>
    <p:sldLayoutId id="2147483878" r:id="rId9"/>
    <p:sldLayoutId id="2147483814" r:id="rId10"/>
    <p:sldLayoutId id="2147483873" r:id="rId11"/>
    <p:sldLayoutId id="2147483811" r:id="rId12"/>
    <p:sldLayoutId id="2147483871" r:id="rId13"/>
    <p:sldLayoutId id="2147483875" r:id="rId14"/>
    <p:sldLayoutId id="2147483876" r:id="rId15"/>
    <p:sldLayoutId id="2147483879" r:id="rId16"/>
    <p:sldLayoutId id="2147483877" r:id="rId17"/>
    <p:sldLayoutId id="2147483880" r:id="rId18"/>
    <p:sldLayoutId id="2147483881" r:id="rId19"/>
    <p:sldLayoutId id="2147483872" r:id="rId20"/>
    <p:sldLayoutId id="2147483869" r:id="rId21"/>
    <p:sldLayoutId id="2147483812" r:id="rId22"/>
    <p:sldLayoutId id="2147483868" r:id="rId23"/>
    <p:sldLayoutId id="2147483809" r:id="rId24"/>
    <p:sldLayoutId id="2147483810" r:id="rId25"/>
    <p:sldLayoutId id="2147483761" r:id="rId26"/>
    <p:sldLayoutId id="2147483808" r:id="rId27"/>
    <p:sldLayoutId id="2147483749" r:id="rId28"/>
    <p:sldLayoutId id="2147483748" r:id="rId29"/>
    <p:sldLayoutId id="2147483750" r:id="rId30"/>
    <p:sldLayoutId id="2147483746" r:id="rId31"/>
    <p:sldLayoutId id="2147483745" r:id="rId32"/>
    <p:sldLayoutId id="2147483751" r:id="rId33"/>
    <p:sldLayoutId id="2147483743" r:id="rId34"/>
    <p:sldLayoutId id="2147483755" r:id="rId35"/>
    <p:sldLayoutId id="2147483756" r:id="rId36"/>
    <p:sldLayoutId id="2147483867" r:id="rId3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36195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80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.pn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5" Type="http://schemas.openxmlformats.org/officeDocument/2006/relationships/image" Target="../media/image79.svg"/><Relationship Id="rId10" Type="http://schemas.microsoft.com/office/2007/relationships/diagramDrawing" Target="../diagrams/drawing1.xml"/><Relationship Id="rId4" Type="http://schemas.openxmlformats.org/officeDocument/2006/relationships/image" Target="../media/image78.png"/><Relationship Id="rId9" Type="http://schemas.openxmlformats.org/officeDocument/2006/relationships/diagramColors" Target="../diagrams/colors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F0D2B-A3D1-569A-853D-FC1B958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4;p18">
            <a:extLst>
              <a:ext uri="{FF2B5EF4-FFF2-40B4-BE49-F238E27FC236}">
                <a16:creationId xmlns:a16="http://schemas.microsoft.com/office/drawing/2014/main" id="{AA2E033F-8107-3228-30C7-7289890A9B73}"/>
              </a:ext>
            </a:extLst>
          </p:cNvPr>
          <p:cNvSpPr txBox="1"/>
          <p:nvPr/>
        </p:nvSpPr>
        <p:spPr>
          <a:xfrm>
            <a:off x="0" y="2426001"/>
            <a:ext cx="12192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200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Abstract Classes and Interfaces</a:t>
            </a:r>
            <a:endParaRPr kumimoji="0" sz="52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3" name="Google Shape;84;p18">
            <a:extLst>
              <a:ext uri="{FF2B5EF4-FFF2-40B4-BE49-F238E27FC236}">
                <a16:creationId xmlns:a16="http://schemas.microsoft.com/office/drawing/2014/main" id="{EAC7588B-78AC-E809-989A-7284BB3FAC63}"/>
              </a:ext>
            </a:extLst>
          </p:cNvPr>
          <p:cNvSpPr txBox="1"/>
          <p:nvPr/>
        </p:nvSpPr>
        <p:spPr>
          <a:xfrm>
            <a:off x="2137215" y="1009153"/>
            <a:ext cx="7596201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Course: Object Oriented Programming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29272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445205-2A82-9F3B-EDFF-6972AA95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48" y="194105"/>
            <a:ext cx="2907103" cy="815048"/>
          </a:xfrm>
          <a:prstGeom prst="rect">
            <a:avLst/>
          </a:prstGeom>
        </p:spPr>
      </p:pic>
      <p:sp>
        <p:nvSpPr>
          <p:cNvPr id="4" name="Google Shape;84;p18">
            <a:extLst>
              <a:ext uri="{FF2B5EF4-FFF2-40B4-BE49-F238E27FC236}">
                <a16:creationId xmlns:a16="http://schemas.microsoft.com/office/drawing/2014/main" id="{B5D749DF-617D-A19B-BB79-7317ABEF2EF9}"/>
              </a:ext>
            </a:extLst>
          </p:cNvPr>
          <p:cNvSpPr txBox="1"/>
          <p:nvPr/>
        </p:nvSpPr>
        <p:spPr>
          <a:xfrm>
            <a:off x="829063" y="4993759"/>
            <a:ext cx="10533872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Evis Plaku</a:t>
            </a:r>
            <a:endParaRPr kumimoji="0" sz="26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2" name="Google Shape;84;p18">
            <a:extLst>
              <a:ext uri="{FF2B5EF4-FFF2-40B4-BE49-F238E27FC236}">
                <a16:creationId xmlns:a16="http://schemas.microsoft.com/office/drawing/2014/main" id="{84CCDBB2-E21C-99F4-8468-B8648B9FB80A}"/>
              </a:ext>
            </a:extLst>
          </p:cNvPr>
          <p:cNvSpPr txBox="1"/>
          <p:nvPr/>
        </p:nvSpPr>
        <p:spPr>
          <a:xfrm>
            <a:off x="866134" y="3228400"/>
            <a:ext cx="10533872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Defining What Must Be, Allowing What Can Be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512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229DF-7784-686C-DDD2-D2690E242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5BE35-F59E-1B9F-13BA-385CAF416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84031"/>
            <a:ext cx="6523810" cy="1572408"/>
          </a:xfrm>
        </p:spPr>
        <p:txBody>
          <a:bodyPr/>
          <a:lstStyle/>
          <a:p>
            <a:r>
              <a:rPr lang="en-US" sz="2800" dirty="0"/>
              <a:t>Declared with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abstract</a:t>
            </a:r>
            <a:r>
              <a:rPr lang="en-US" sz="2800" dirty="0"/>
              <a:t> keyword</a:t>
            </a:r>
          </a:p>
          <a:p>
            <a:endParaRPr lang="en-US" sz="2800" dirty="0"/>
          </a:p>
          <a:p>
            <a:r>
              <a:rPr lang="en-US" sz="2800" dirty="0"/>
              <a:t>Cannot create instances, it causes compilation error</a:t>
            </a:r>
          </a:p>
          <a:p>
            <a:endParaRPr lang="en-US" sz="2800" dirty="0"/>
          </a:p>
          <a:p>
            <a:r>
              <a:rPr lang="en-US" sz="2800" dirty="0"/>
              <a:t>Must be extended by concrete subclasses to be useful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E815323-7511-1584-FBB0-ED611CCA788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Abstract Classes 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20ABF-B5C7-FC9C-4F62-BB078926232F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Abstract classes cannot be instantiated </a:t>
            </a:r>
            <a:b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but provide foundation for subclasses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3435E8-3E32-6C47-2F67-922ED6E1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Layers Design outline">
            <a:extLst>
              <a:ext uri="{FF2B5EF4-FFF2-40B4-BE49-F238E27FC236}">
                <a16:creationId xmlns:a16="http://schemas.microsoft.com/office/drawing/2014/main" id="{0224061E-03A6-843C-44D4-F2753DCF5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876" y="961550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0CD8871-0D4B-302B-945D-6FD28005FE3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42" t="14021" r="11728" b="14021"/>
          <a:stretch>
            <a:fillRect/>
          </a:stretch>
        </p:blipFill>
        <p:spPr>
          <a:xfrm>
            <a:off x="6095791" y="2484031"/>
            <a:ext cx="5989117" cy="39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1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34AF4-2779-CBCF-9437-23165755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87E2E2-5AA4-A1EC-4EE8-A1E572E99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642796"/>
            <a:ext cx="11219378" cy="1572408"/>
          </a:xfrm>
        </p:spPr>
        <p:txBody>
          <a:bodyPr/>
          <a:lstStyle/>
          <a:p>
            <a:r>
              <a:rPr lang="en-US" sz="2800" dirty="0"/>
              <a:t>Example: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 abstract double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calculateSalary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(); </a:t>
            </a:r>
            <a:b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dirty="0"/>
              <a:t>no method body</a:t>
            </a:r>
          </a:p>
          <a:p>
            <a:endParaRPr lang="en-US" sz="2800" dirty="0"/>
          </a:p>
          <a:p>
            <a:r>
              <a:rPr lang="en-US" sz="2800" dirty="0"/>
              <a:t>Subclasses must implement or become abstract themselves</a:t>
            </a:r>
          </a:p>
          <a:p>
            <a:endParaRPr lang="en-US" sz="2800" dirty="0"/>
          </a:p>
          <a:p>
            <a:r>
              <a:rPr lang="en-US" sz="2800" dirty="0"/>
              <a:t>Compiler enforces implementation preventing forgotten methods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40F1330-78AC-C06E-74D6-469F851DE7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Abstract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9B782-FF1F-FB6B-2A4F-DC422468A205}"/>
              </a:ext>
            </a:extLst>
          </p:cNvPr>
          <p:cNvSpPr txBox="1"/>
          <p:nvPr/>
        </p:nvSpPr>
        <p:spPr>
          <a:xfrm>
            <a:off x="2000541" y="961550"/>
            <a:ext cx="91629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Abstract methods declare signatures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without implementation forcing subclasses to provide logic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8C9611-8710-E445-AADD-14CFC62C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Postit Notes 3 outline">
            <a:extLst>
              <a:ext uri="{FF2B5EF4-FFF2-40B4-BE49-F238E27FC236}">
                <a16:creationId xmlns:a16="http://schemas.microsoft.com/office/drawing/2014/main" id="{0FD89DAD-B2A1-D350-3202-9CC84E236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477" y="961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32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14691-0FE6-6A39-7D73-BAEE78B60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C1FCCE-59EE-EE62-5E79-0BC5B44CF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9223"/>
            <a:ext cx="6276675" cy="1447290"/>
          </a:xfrm>
        </p:spPr>
        <p:txBody>
          <a:bodyPr/>
          <a:lstStyle/>
          <a:p>
            <a:r>
              <a:rPr lang="en-US" sz="2800" dirty="0"/>
              <a:t>Example: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User</a:t>
            </a:r>
            <a:r>
              <a:rPr lang="en-US" sz="2800" dirty="0"/>
              <a:t> has concrete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login()</a:t>
            </a:r>
            <a:r>
              <a:rPr lang="en-US" sz="2800" dirty="0"/>
              <a:t> all users authenticate similarly</a:t>
            </a:r>
          </a:p>
          <a:p>
            <a:endParaRPr lang="en-US" sz="2800" dirty="0"/>
          </a:p>
          <a:p>
            <a:r>
              <a:rPr lang="en-US" sz="2800" dirty="0"/>
              <a:t>Example: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User</a:t>
            </a:r>
            <a:r>
              <a:rPr lang="en-US" sz="2800" dirty="0"/>
              <a:t> has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abstract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getPermissions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()</a:t>
            </a:r>
            <a:r>
              <a:rPr lang="en-US" sz="2800" dirty="0"/>
              <a:t> each role differs</a:t>
            </a:r>
          </a:p>
          <a:p>
            <a:endParaRPr lang="en-US" sz="2800" dirty="0"/>
          </a:p>
          <a:p>
            <a:r>
              <a:rPr lang="en-US" sz="2800" dirty="0"/>
              <a:t>Subclasses inherit working code and  </a:t>
            </a:r>
            <a:r>
              <a:rPr lang="en-US" sz="2800" u="sng" dirty="0"/>
              <a:t>implement only what's unique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5AB09CE-DE04-4909-2640-07D776EDEF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Concrete Methods in Abstract Classes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9AA20-5DF3-7274-B1F3-F7BDA936DF92}"/>
              </a:ext>
            </a:extLst>
          </p:cNvPr>
          <p:cNvSpPr txBox="1"/>
          <p:nvPr/>
        </p:nvSpPr>
        <p:spPr>
          <a:xfrm>
            <a:off x="2000541" y="961550"/>
            <a:ext cx="91629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Abstract classes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mix implemented methods with abstract ones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enabling code reuse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B4254-2D47-9449-5FC9-8784E523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71D4049D-2FC3-9C6F-25D9-BD7355181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950" y="961550"/>
            <a:ext cx="983413" cy="983413"/>
          </a:xfrm>
          <a:prstGeom prst="rect">
            <a:avLst/>
          </a:prstGeom>
        </p:spPr>
      </p:pic>
      <p:pic>
        <p:nvPicPr>
          <p:cNvPr id="10" name="Picture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3432997-BF76-DD37-4BD4-20B8054794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188" t="12251" r="13691" b="11351"/>
          <a:stretch>
            <a:fillRect/>
          </a:stretch>
        </p:blipFill>
        <p:spPr>
          <a:xfrm>
            <a:off x="7018525" y="2298429"/>
            <a:ext cx="4394999" cy="43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7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B2535-7DC7-41C7-9372-25486F79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6DED83-497D-282E-A43C-CFDD72D21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9223"/>
            <a:ext cx="12109064" cy="1447290"/>
          </a:xfrm>
        </p:spPr>
        <p:txBody>
          <a:bodyPr/>
          <a:lstStyle/>
          <a:p>
            <a:r>
              <a:rPr lang="en-US" sz="2800" dirty="0"/>
              <a:t>Abstract: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 abstract class User {abstract String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getRole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();}</a:t>
            </a:r>
          </a:p>
          <a:p>
            <a:endParaRPr lang="en-US" sz="2800" dirty="0"/>
          </a:p>
          <a:p>
            <a:r>
              <a:rPr lang="en-US" sz="2800" dirty="0"/>
              <a:t>Concrete: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Student</a:t>
            </a:r>
            <a:r>
              <a:rPr lang="en-US" sz="2800" dirty="0"/>
              <a:t> tracks courses;</a:t>
            </a:r>
            <a:br>
              <a:rPr lang="en-US" sz="2800" dirty="0"/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Instructor</a:t>
            </a:r>
            <a:r>
              <a:rPr lang="en-US" sz="2800" dirty="0"/>
              <a:t> manages classes; </a:t>
            </a:r>
            <a:br>
              <a:rPr lang="en-US" sz="2800" dirty="0"/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Admin</a:t>
            </a:r>
            <a:r>
              <a:rPr lang="en-US" sz="2800" dirty="0"/>
              <a:t> controls system</a:t>
            </a:r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Prevents meaningless generic users guarantees role identification exists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8A964E3-C8E8-0D4C-98CA-85189129DB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University System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ABE87-9CD7-D17F-24FD-027E8E78F7F8}"/>
              </a:ext>
            </a:extLst>
          </p:cNvPr>
          <p:cNvSpPr txBox="1"/>
          <p:nvPr/>
        </p:nvSpPr>
        <p:spPr>
          <a:xfrm>
            <a:off x="2000541" y="961550"/>
            <a:ext cx="91629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User hierarchy demonstrates abstract parent with concrete specialized subclasses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944F8-DD68-F266-5BEC-CBDC0477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lassroom outline">
            <a:extLst>
              <a:ext uri="{FF2B5EF4-FFF2-40B4-BE49-F238E27FC236}">
                <a16:creationId xmlns:a16="http://schemas.microsoft.com/office/drawing/2014/main" id="{8C045166-DE61-690A-9787-0A7E90ECE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021" y="961550"/>
            <a:ext cx="914400" cy="914400"/>
          </a:xfrm>
          <a:prstGeom prst="rect">
            <a:avLst/>
          </a:prstGeom>
        </p:spPr>
      </p:pic>
      <p:pic>
        <p:nvPicPr>
          <p:cNvPr id="12" name="Graphic 11" descr="User outline">
            <a:extLst>
              <a:ext uri="{FF2B5EF4-FFF2-40B4-BE49-F238E27FC236}">
                <a16:creationId xmlns:a16="http://schemas.microsoft.com/office/drawing/2014/main" id="{C96EAAAB-CEC2-5AC1-212E-1C73935A2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9413" y="2822113"/>
            <a:ext cx="914400" cy="914400"/>
          </a:xfrm>
          <a:prstGeom prst="rect">
            <a:avLst/>
          </a:prstGeom>
        </p:spPr>
      </p:pic>
      <p:pic>
        <p:nvPicPr>
          <p:cNvPr id="14" name="Graphic 13" descr="School boy outline">
            <a:extLst>
              <a:ext uri="{FF2B5EF4-FFF2-40B4-BE49-F238E27FC236}">
                <a16:creationId xmlns:a16="http://schemas.microsoft.com/office/drawing/2014/main" id="{457EEE33-67FB-B8D2-58CE-4529B20F06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2946" y="3958936"/>
            <a:ext cx="1151238" cy="1151238"/>
          </a:xfrm>
          <a:prstGeom prst="rect">
            <a:avLst/>
          </a:prstGeom>
        </p:spPr>
      </p:pic>
      <p:pic>
        <p:nvPicPr>
          <p:cNvPr id="16" name="Graphic 15" descr="Professor female outline">
            <a:extLst>
              <a:ext uri="{FF2B5EF4-FFF2-40B4-BE49-F238E27FC236}">
                <a16:creationId xmlns:a16="http://schemas.microsoft.com/office/drawing/2014/main" id="{39ADE2C6-D560-44E6-86E0-01D3D5B410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9413" y="4139140"/>
            <a:ext cx="914400" cy="914400"/>
          </a:xfrm>
          <a:prstGeom prst="rect">
            <a:avLst/>
          </a:prstGeom>
        </p:spPr>
      </p:pic>
      <p:pic>
        <p:nvPicPr>
          <p:cNvPr id="18" name="Graphic 17" descr="Programmer male outline">
            <a:extLst>
              <a:ext uri="{FF2B5EF4-FFF2-40B4-BE49-F238E27FC236}">
                <a16:creationId xmlns:a16="http://schemas.microsoft.com/office/drawing/2014/main" id="{0852C890-695B-5E3A-7262-6DC3E86233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61838" y="411442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AFEE4F-9B0C-DBD9-D126-AAD48F236063}"/>
              </a:ext>
            </a:extLst>
          </p:cNvPr>
          <p:cNvSpPr txBox="1"/>
          <p:nvPr/>
        </p:nvSpPr>
        <p:spPr>
          <a:xfrm>
            <a:off x="8368392" y="2967335"/>
            <a:ext cx="1850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EB205F-3D8B-FDC6-DFBD-B7583B453452}"/>
              </a:ext>
            </a:extLst>
          </p:cNvPr>
          <p:cNvSpPr txBox="1"/>
          <p:nvPr/>
        </p:nvSpPr>
        <p:spPr>
          <a:xfrm>
            <a:off x="6333242" y="5028826"/>
            <a:ext cx="1850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Student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655089-D73F-0B47-737A-1D4F2C379D6B}"/>
              </a:ext>
            </a:extLst>
          </p:cNvPr>
          <p:cNvSpPr txBox="1"/>
          <p:nvPr/>
        </p:nvSpPr>
        <p:spPr>
          <a:xfrm>
            <a:off x="7911192" y="5035660"/>
            <a:ext cx="1850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Instructor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093CF2-00AD-B3DB-0ACD-DF5E3655429D}"/>
              </a:ext>
            </a:extLst>
          </p:cNvPr>
          <p:cNvSpPr txBox="1"/>
          <p:nvPr/>
        </p:nvSpPr>
        <p:spPr>
          <a:xfrm>
            <a:off x="9329338" y="5028825"/>
            <a:ext cx="18506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01100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1BE69-E73A-FEA2-CA0E-F61D19BE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D86B14-F3A1-9A94-6F26-43A2CD45B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9223"/>
            <a:ext cx="5263421" cy="1447290"/>
          </a:xfrm>
        </p:spPr>
        <p:txBody>
          <a:bodyPr/>
          <a:lstStyle/>
          <a:p>
            <a:r>
              <a:rPr lang="en-US" sz="2800" dirty="0"/>
              <a:t>Declared with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interface</a:t>
            </a:r>
            <a:r>
              <a:rPr lang="en-US" sz="2800" dirty="0"/>
              <a:t> keyword</a:t>
            </a:r>
          </a:p>
          <a:p>
            <a:endParaRPr lang="en-US" sz="2800" dirty="0"/>
          </a:p>
          <a:p>
            <a:r>
              <a:rPr lang="en-US" sz="2800" dirty="0"/>
              <a:t>Contains only method signatures</a:t>
            </a:r>
          </a:p>
          <a:p>
            <a:endParaRPr lang="en-US" sz="2800" dirty="0"/>
          </a:p>
          <a:p>
            <a:r>
              <a:rPr lang="en-US" sz="2800" dirty="0"/>
              <a:t>Implementing classes must provide all method bodies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EF0E2A8-C33B-6215-3D10-63C22E84AB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Interfaces 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BC27C-B4B3-45EB-C195-2FCF4074F7F1}"/>
              </a:ext>
            </a:extLst>
          </p:cNvPr>
          <p:cNvSpPr txBox="1"/>
          <p:nvPr/>
        </p:nvSpPr>
        <p:spPr>
          <a:xfrm>
            <a:off x="1968970" y="792396"/>
            <a:ext cx="91629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Interfaces define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pure contracts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 method signatures but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zero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F4CB3-571A-CCA7-7943-DE14B7AF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Swipe Gesture outline">
            <a:extLst>
              <a:ext uri="{FF2B5EF4-FFF2-40B4-BE49-F238E27FC236}">
                <a16:creationId xmlns:a16="http://schemas.microsoft.com/office/drawing/2014/main" id="{2B643BF2-2A65-71B5-0E65-1ED174540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308" y="792396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79FCD6-4C96-E0B3-778E-B56721BCBE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22" t="13333" r="10040" b="12973"/>
          <a:stretch>
            <a:fillRect/>
          </a:stretch>
        </p:blipFill>
        <p:spPr>
          <a:xfrm>
            <a:off x="5177481" y="2256876"/>
            <a:ext cx="6593413" cy="42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3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60CB6-ECAE-5981-BD93-3DA96CB5D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0EF7B8-F8A8-1AFF-6B3B-5B47714B1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9223"/>
            <a:ext cx="12109064" cy="1447290"/>
          </a:xfrm>
        </p:spPr>
        <p:txBody>
          <a:bodyPr/>
          <a:lstStyle/>
          <a:p>
            <a:r>
              <a:rPr lang="en-US" sz="2800" dirty="0"/>
              <a:t>Syntax: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MyClass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implements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MyInterface</a:t>
            </a:r>
            <a:endParaRPr lang="en-US" sz="2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2800" dirty="0"/>
          </a:p>
          <a:p>
            <a:r>
              <a:rPr lang="en-US" sz="2800" dirty="0"/>
              <a:t>Must implement every interface method </a:t>
            </a:r>
            <a:br>
              <a:rPr lang="en-US" sz="2800" dirty="0"/>
            </a:br>
            <a:r>
              <a:rPr lang="en-US" sz="2800" dirty="0"/>
              <a:t>or become abstract</a:t>
            </a:r>
          </a:p>
          <a:p>
            <a:endParaRPr lang="en-US" sz="2800" dirty="0"/>
          </a:p>
          <a:p>
            <a:r>
              <a:rPr lang="en-US" sz="2800" dirty="0"/>
              <a:t>Multiple interfaces allowed: </a:t>
            </a:r>
            <a:br>
              <a:rPr lang="en-US" sz="2800" dirty="0"/>
            </a:b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class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MyClass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implements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FirstInterface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SecondInterface</a:t>
            </a:r>
            <a:endParaRPr lang="en-US" sz="2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667A9F-EB69-EEA4-EB0F-E369686668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Implementing Interfaces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3EA01-626C-A76D-5772-E564B223A337}"/>
              </a:ext>
            </a:extLst>
          </p:cNvPr>
          <p:cNvSpPr txBox="1"/>
          <p:nvPr/>
        </p:nvSpPr>
        <p:spPr>
          <a:xfrm>
            <a:off x="1968970" y="792396"/>
            <a:ext cx="91629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Classes implement interfaces using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implements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keyword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creating contractual obligations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8207B-0A68-7A59-D8D6-A7EEB696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Handshake outline">
            <a:extLst>
              <a:ext uri="{FF2B5EF4-FFF2-40B4-BE49-F238E27FC236}">
                <a16:creationId xmlns:a16="http://schemas.microsoft.com/office/drawing/2014/main" id="{1766A8E3-5061-DEC9-66CA-EA0E2197B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478" y="792396"/>
            <a:ext cx="1021492" cy="10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06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342D-E863-BB25-0378-4D9D68DF3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6CA8BF-529B-DA25-5ADA-0FD0ADF46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705355"/>
            <a:ext cx="5856545" cy="1447290"/>
          </a:xfrm>
        </p:spPr>
        <p:txBody>
          <a:bodyPr/>
          <a:lstStyle/>
          <a:p>
            <a:r>
              <a:rPr lang="en-US" sz="2800" dirty="0"/>
              <a:t>Abstract class: can have fields constructors, </a:t>
            </a:r>
            <a:r>
              <a:rPr lang="en-US" sz="2800" b="1" dirty="0"/>
              <a:t>concrete methods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single inheritance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Interface: </a:t>
            </a:r>
            <a:r>
              <a:rPr lang="en-US" sz="2800" b="1" dirty="0"/>
              <a:t>only method signatures</a:t>
            </a:r>
            <a:r>
              <a:rPr lang="en-US" sz="2800" dirty="0"/>
              <a:t>, no state,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multiple implementation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784BC74-B39A-8925-48AF-C24FA30C90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Abstract Class vs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03827-7B28-D508-552D-8CC1DAEED6C8}"/>
              </a:ext>
            </a:extLst>
          </p:cNvPr>
          <p:cNvSpPr txBox="1"/>
          <p:nvPr/>
        </p:nvSpPr>
        <p:spPr>
          <a:xfrm>
            <a:off x="1514300" y="878894"/>
            <a:ext cx="91629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Abstract classes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share code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within hierarchies Interfaces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define contracts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across hierarchies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6DAC1-7422-045C-64A1-BF227273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Scales of justice outline">
            <a:extLst>
              <a:ext uri="{FF2B5EF4-FFF2-40B4-BE49-F238E27FC236}">
                <a16:creationId xmlns:a16="http://schemas.microsoft.com/office/drawing/2014/main" id="{F8BCAD21-63C2-0050-AEBF-4D62DCD98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931" y="878894"/>
            <a:ext cx="955446" cy="95544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E0213B-CC17-F781-7B04-60394A2BFA47}"/>
              </a:ext>
            </a:extLst>
          </p:cNvPr>
          <p:cNvSpPr/>
          <p:nvPr/>
        </p:nvSpPr>
        <p:spPr>
          <a:xfrm>
            <a:off x="6785811" y="2550695"/>
            <a:ext cx="4836694" cy="34284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C4E8E-F6B3-0443-4AE1-E8FF49643399}"/>
              </a:ext>
            </a:extLst>
          </p:cNvPr>
          <p:cNvSpPr txBox="1"/>
          <p:nvPr/>
        </p:nvSpPr>
        <p:spPr>
          <a:xfrm>
            <a:off x="7285912" y="2250643"/>
            <a:ext cx="3895466" cy="325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Choose based on relationship: </a:t>
            </a:r>
            <a:b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is-a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abstract; </a:t>
            </a:r>
            <a:b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can-do 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uses interface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57ECB-AD1A-A03C-1405-033F7D329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CBC0151-7579-5C86-A4D4-266852F86E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Abstract Class vs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4C952D-6FD9-DD08-B828-AAFC1A45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3BB7EA-29E3-B4B8-B501-0D747DA4EF09}"/>
              </a:ext>
            </a:extLst>
          </p:cNvPr>
          <p:cNvSpPr/>
          <p:nvPr/>
        </p:nvSpPr>
        <p:spPr>
          <a:xfrm>
            <a:off x="222979" y="1543502"/>
            <a:ext cx="5192844" cy="416531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FEACB3-2291-F5E5-BF34-C9103866E7C8}"/>
              </a:ext>
            </a:extLst>
          </p:cNvPr>
          <p:cNvSpPr/>
          <p:nvPr/>
        </p:nvSpPr>
        <p:spPr>
          <a:xfrm>
            <a:off x="6445592" y="1543501"/>
            <a:ext cx="5222750" cy="41653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F30E5A3A-3020-5629-6D7E-426E39546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89223"/>
            <a:ext cx="4995136" cy="1447290"/>
          </a:xfrm>
        </p:spPr>
        <p:txBody>
          <a:bodyPr/>
          <a:lstStyle/>
          <a:p>
            <a:r>
              <a:rPr lang="en-US" sz="2400" dirty="0"/>
              <a:t>When subclasses share significant code but need customization</a:t>
            </a:r>
          </a:p>
          <a:p>
            <a:endParaRPr lang="en-US" sz="2400" dirty="0"/>
          </a:p>
          <a:p>
            <a:r>
              <a:rPr lang="en-US" sz="2400" dirty="0"/>
              <a:t>Common implementation exists</a:t>
            </a:r>
          </a:p>
          <a:p>
            <a:endParaRPr lang="en-US" sz="2400" dirty="0"/>
          </a:p>
          <a:p>
            <a:r>
              <a:rPr lang="en-US" sz="2400" dirty="0"/>
              <a:t>Closely related classes form </a:t>
            </a:r>
            <a:br>
              <a:rPr lang="en-US" sz="2400" dirty="0"/>
            </a:br>
            <a:r>
              <a:rPr lang="en-US" sz="2400" dirty="0"/>
              <a:t>natural hierarchy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465FB120-5B2F-4D89-DD7C-9305A31C24D0}"/>
              </a:ext>
            </a:extLst>
          </p:cNvPr>
          <p:cNvSpPr txBox="1">
            <a:spLocks/>
          </p:cNvSpPr>
          <p:nvPr/>
        </p:nvSpPr>
        <p:spPr>
          <a:xfrm>
            <a:off x="6673206" y="2289223"/>
            <a:ext cx="4995136" cy="144729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Capabilities shared across unrelated classes</a:t>
            </a:r>
          </a:p>
          <a:p>
            <a:endParaRPr lang="en-US" sz="2400" dirty="0"/>
          </a:p>
          <a:p>
            <a:r>
              <a:rPr lang="en-US" sz="2400" dirty="0"/>
              <a:t>Support multiple inheritance</a:t>
            </a:r>
          </a:p>
          <a:p>
            <a:endParaRPr lang="en-US" sz="2400" dirty="0"/>
          </a:p>
          <a:p>
            <a:r>
              <a:rPr lang="en-US" sz="2400" dirty="0"/>
              <a:t>Objects of different types need to share a behavior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444B3-103C-9543-30CD-2E1768FC1F40}"/>
              </a:ext>
            </a:extLst>
          </p:cNvPr>
          <p:cNvSpPr txBox="1"/>
          <p:nvPr/>
        </p:nvSpPr>
        <p:spPr>
          <a:xfrm>
            <a:off x="891225" y="1623975"/>
            <a:ext cx="3856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Abstract classes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E22C1B-4B3B-81BB-968B-B55E407F8088}"/>
              </a:ext>
            </a:extLst>
          </p:cNvPr>
          <p:cNvSpPr txBox="1"/>
          <p:nvPr/>
        </p:nvSpPr>
        <p:spPr>
          <a:xfrm>
            <a:off x="7275600" y="1623975"/>
            <a:ext cx="38563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Interfaces</a:t>
            </a:r>
          </a:p>
        </p:txBody>
      </p:sp>
      <p:pic>
        <p:nvPicPr>
          <p:cNvPr id="18" name="Graphic 17" descr="Scales of justice outline">
            <a:extLst>
              <a:ext uri="{FF2B5EF4-FFF2-40B4-BE49-F238E27FC236}">
                <a16:creationId xmlns:a16="http://schemas.microsoft.com/office/drawing/2014/main" id="{A2629707-05C1-39B7-D35E-1AF26F188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121" y="32793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5FC35-BA17-4392-E744-2BD4092BB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359F1A-C5F4-0670-31D7-18385EABAE0A}"/>
              </a:ext>
            </a:extLst>
          </p:cNvPr>
          <p:cNvSpPr txBox="1"/>
          <p:nvPr/>
        </p:nvSpPr>
        <p:spPr>
          <a:xfrm>
            <a:off x="6225230" y="1233272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Bank System Example</a:t>
            </a:r>
          </a:p>
        </p:txBody>
      </p:sp>
      <p:pic>
        <p:nvPicPr>
          <p:cNvPr id="2" name="Picture 1" descr="A diagram of a bank&#10;&#10;AI-generated content may be incorrect.">
            <a:extLst>
              <a:ext uri="{FF2B5EF4-FFF2-40B4-BE49-F238E27FC236}">
                <a16:creationId xmlns:a16="http://schemas.microsoft.com/office/drawing/2014/main" id="{643537AB-65C9-4EAA-B00D-C95C8BC0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3963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C527-2AC6-E8DF-0250-610642D07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7BCD80-F2D7-EE5F-B949-BAC0B52C5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273967"/>
            <a:ext cx="8006621" cy="1572408"/>
          </a:xfrm>
        </p:spPr>
        <p:txBody>
          <a:bodyPr/>
          <a:lstStyle/>
          <a:p>
            <a:r>
              <a:rPr lang="en-US" sz="2800" dirty="0"/>
              <a:t>Account is concrete: can instantiate </a:t>
            </a:r>
            <a:br>
              <a:rPr lang="en-US" sz="2800" dirty="0"/>
            </a:br>
            <a:r>
              <a:rPr lang="en-US" sz="2800" dirty="0"/>
              <a:t>generic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new Account(1000)</a:t>
            </a:r>
          </a:p>
          <a:p>
            <a:endParaRPr lang="en-US" sz="2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 err="1"/>
              <a:t>SavingsAccount</a:t>
            </a:r>
            <a:r>
              <a:rPr lang="en-US" sz="2800" dirty="0"/>
              <a:t> and </a:t>
            </a:r>
            <a:r>
              <a:rPr lang="en-US" sz="2800" dirty="0" err="1"/>
              <a:t>CheckingAccount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extend Account</a:t>
            </a:r>
          </a:p>
          <a:p>
            <a:endParaRPr lang="en-US" sz="2800" dirty="0"/>
          </a:p>
          <a:p>
            <a:r>
              <a:rPr lang="en-US" dirty="0"/>
              <a:t>Problem: </a:t>
            </a:r>
            <a:r>
              <a:rPr lang="en-US" u="sng" dirty="0"/>
              <a:t>generic accounts </a:t>
            </a:r>
            <a:br>
              <a:rPr lang="en-US" u="sng" dirty="0"/>
            </a:br>
            <a:r>
              <a:rPr lang="en-US" u="sng" dirty="0"/>
              <a:t>semantically meaningless</a:t>
            </a:r>
            <a:r>
              <a:rPr lang="en-US" dirty="0"/>
              <a:t> in real banking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D0FA6E-5103-326B-E997-C18520B55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Reviewing our bank management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E38D7E-981F-2A8C-7D3B-21EFC06BF758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Current system uses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concrete Account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class as parent for specialized types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97FDC1-52D5-CF8D-A701-6E2F11DA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Internet Banking outline">
            <a:extLst>
              <a:ext uri="{FF2B5EF4-FFF2-40B4-BE49-F238E27FC236}">
                <a16:creationId xmlns:a16="http://schemas.microsoft.com/office/drawing/2014/main" id="{279C369D-D300-12EF-305B-FE4C1B9D6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735" y="1042959"/>
            <a:ext cx="914400" cy="914400"/>
          </a:xfrm>
          <a:prstGeom prst="rect">
            <a:avLst/>
          </a:prstGeom>
        </p:spPr>
      </p:pic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C54FD4D-25F8-7038-12E4-11A6BF4F3F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296" t="12612" r="13878" b="16216"/>
          <a:stretch>
            <a:fillRect/>
          </a:stretch>
        </p:blipFill>
        <p:spPr>
          <a:xfrm>
            <a:off x="6976784" y="2351741"/>
            <a:ext cx="4402003" cy="36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5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9B59D-B98B-687F-AA0D-C7882DE0F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55376"/>
            <a:ext cx="6808016" cy="1572408"/>
          </a:xfrm>
        </p:spPr>
        <p:txBody>
          <a:bodyPr/>
          <a:lstStyle/>
          <a:p>
            <a:r>
              <a:rPr lang="en-US" sz="2800" dirty="0"/>
              <a:t>Moving beyond concrete inheritance to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  <a:r>
              <a:rPr lang="en-US" sz="2800" dirty="0"/>
              <a:t> and architectural constraints</a:t>
            </a:r>
          </a:p>
          <a:p>
            <a:endParaRPr lang="en-US" sz="2800" dirty="0"/>
          </a:p>
          <a:p>
            <a:r>
              <a:rPr lang="en-US" sz="2800" dirty="0"/>
              <a:t>Preventing common design mistakes through compiler-enforced rules</a:t>
            </a:r>
          </a:p>
          <a:p>
            <a:endParaRPr lang="en-US" sz="2800" dirty="0"/>
          </a:p>
          <a:p>
            <a:r>
              <a:rPr lang="en-US" sz="2800" dirty="0"/>
              <a:t>Enabling code reuse while guaranteeing implementation of critical methods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18D8DD-A33D-5FE6-E3A2-6498703322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Abstract Classes &amp; Interfaces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37AF4-D10F-6418-3810-A39933D6056A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Two powerful mechanisms for designing robust extensible object-oriented systems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040F7-DB63-AF89-0168-59873733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Hold Gesture outline">
            <a:extLst>
              <a:ext uri="{FF2B5EF4-FFF2-40B4-BE49-F238E27FC236}">
                <a16:creationId xmlns:a16="http://schemas.microsoft.com/office/drawing/2014/main" id="{782481A5-430B-EF56-BC18-D48E09956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162" y="961550"/>
            <a:ext cx="914400" cy="914400"/>
          </a:xfrm>
          <a:prstGeom prst="rect">
            <a:avLst/>
          </a:prstGeom>
        </p:spPr>
      </p:pic>
      <p:pic>
        <p:nvPicPr>
          <p:cNvPr id="9" name="Picture 8" descr="A close-up of a couple of shapes&#10;&#10;AI-generated content may be incorrect.">
            <a:extLst>
              <a:ext uri="{FF2B5EF4-FFF2-40B4-BE49-F238E27FC236}">
                <a16:creationId xmlns:a16="http://schemas.microsoft.com/office/drawing/2014/main" id="{CF987845-B4F9-E0CF-6EC1-AC5FBDC6D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703" y="2038768"/>
            <a:ext cx="2450790" cy="2450790"/>
          </a:xfrm>
          <a:prstGeom prst="rect">
            <a:avLst/>
          </a:prstGeom>
        </p:spPr>
      </p:pic>
      <p:pic>
        <p:nvPicPr>
          <p:cNvPr id="11" name="Picture 10" descr="A diagram of different shapes&#10;&#10;AI-generated content may be incorrect.">
            <a:extLst>
              <a:ext uri="{FF2B5EF4-FFF2-40B4-BE49-F238E27FC236}">
                <a16:creationId xmlns:a16="http://schemas.microsoft.com/office/drawing/2014/main" id="{658FE026-4A38-0137-CD3F-E12835DD9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660" y="4280226"/>
            <a:ext cx="2450790" cy="2450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D441A0-79F3-FEFB-F6C1-5077598210B2}"/>
              </a:ext>
            </a:extLst>
          </p:cNvPr>
          <p:cNvSpPr txBox="1"/>
          <p:nvPr/>
        </p:nvSpPr>
        <p:spPr>
          <a:xfrm>
            <a:off x="8769595" y="2854376"/>
            <a:ext cx="2842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Abstract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3AE29-633F-FF5A-7140-37E75923A1BB}"/>
              </a:ext>
            </a:extLst>
          </p:cNvPr>
          <p:cNvSpPr txBox="1"/>
          <p:nvPr/>
        </p:nvSpPr>
        <p:spPr>
          <a:xfrm>
            <a:off x="9679493" y="4489558"/>
            <a:ext cx="28428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Common </a:t>
            </a:r>
            <a:b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contract </a:t>
            </a:r>
          </a:p>
        </p:txBody>
      </p:sp>
    </p:spTree>
    <p:extLst>
      <p:ext uri="{BB962C8B-B14F-4D97-AF65-F5344CB8AC3E}">
        <p14:creationId xmlns:p14="http://schemas.microsoft.com/office/powerpoint/2010/main" val="395471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B58D5-B590-27AE-9062-2DBC79D00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B505BD-D3EC-7136-32C2-8F4F643862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273967"/>
            <a:ext cx="6523811" cy="1572408"/>
          </a:xfrm>
        </p:spPr>
        <p:txBody>
          <a:bodyPr/>
          <a:lstStyle/>
          <a:p>
            <a:r>
              <a:rPr lang="en-US" sz="2800" dirty="0"/>
              <a:t>Real scenario: Customer must choose</a:t>
            </a:r>
            <a:br>
              <a:rPr lang="en-US" sz="2800" dirty="0"/>
            </a:br>
            <a:r>
              <a:rPr lang="en-US" sz="2800" dirty="0"/>
              <a:t>savings, checking or other type</a:t>
            </a:r>
          </a:p>
          <a:p>
            <a:endParaRPr lang="en-US" sz="2800" dirty="0"/>
          </a:p>
          <a:p>
            <a:r>
              <a:rPr lang="en-US" sz="2800" dirty="0"/>
              <a:t>Generic Account has no business rules for interest or overdraft</a:t>
            </a:r>
          </a:p>
          <a:p>
            <a:endParaRPr lang="en-US" sz="2800" dirty="0"/>
          </a:p>
          <a:p>
            <a:r>
              <a:rPr lang="en-US" sz="2800" dirty="0"/>
              <a:t>Making Account abstract prevents creating meaningless generic accounts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85BED8-2CFE-99EF-8D24-0BDEE210F9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Why Account Should Be 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D5481-1722-2331-AA2B-3E63111F8979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Banks offer specific account types never generic unspecialized accounts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C1E35-F427-FB15-8423-6F65E4AF3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oins outline">
            <a:extLst>
              <a:ext uri="{FF2B5EF4-FFF2-40B4-BE49-F238E27FC236}">
                <a16:creationId xmlns:a16="http://schemas.microsoft.com/office/drawing/2014/main" id="{0B578A55-E625-D64B-4FE5-D41110E59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168" y="961550"/>
            <a:ext cx="914400" cy="914400"/>
          </a:xfrm>
          <a:prstGeom prst="rect">
            <a:avLst/>
          </a:prstGeom>
        </p:spPr>
      </p:pic>
      <p:pic>
        <p:nvPicPr>
          <p:cNvPr id="9" name="Picture 8" descr="A diagram of a account&#10;&#10;AI-generated content may be incorrect.">
            <a:extLst>
              <a:ext uri="{FF2B5EF4-FFF2-40B4-BE49-F238E27FC236}">
                <a16:creationId xmlns:a16="http://schemas.microsoft.com/office/drawing/2014/main" id="{9C078817-2D02-5D7F-2EBF-6E50095AC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139" y="2350032"/>
            <a:ext cx="4302211" cy="4302211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7149A0C3-D063-FC92-5B05-1A9302A8D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6327" y="3362798"/>
            <a:ext cx="698157" cy="698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538F08-415E-A16A-32B5-234BA615EB4D}"/>
              </a:ext>
            </a:extLst>
          </p:cNvPr>
          <p:cNvSpPr txBox="1"/>
          <p:nvPr/>
        </p:nvSpPr>
        <p:spPr>
          <a:xfrm>
            <a:off x="9356932" y="2350032"/>
            <a:ext cx="25302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 need for generic object</a:t>
            </a:r>
          </a:p>
        </p:txBody>
      </p:sp>
    </p:spTree>
    <p:extLst>
      <p:ext uri="{BB962C8B-B14F-4D97-AF65-F5344CB8AC3E}">
        <p14:creationId xmlns:p14="http://schemas.microsoft.com/office/powerpoint/2010/main" val="56097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13744-FC9B-3908-E097-8F89CAC99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A1111F-60FD-7A4F-3279-52BA67FF4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73967"/>
            <a:ext cx="5675314" cy="1572408"/>
          </a:xfrm>
        </p:spPr>
        <p:txBody>
          <a:bodyPr/>
          <a:lstStyle/>
          <a:p>
            <a:r>
              <a:rPr lang="en-US" sz="2800" dirty="0"/>
              <a:t>Before: we allow generic class</a:t>
            </a:r>
          </a:p>
          <a:p>
            <a:endParaRPr lang="en-US" sz="2800" dirty="0"/>
          </a:p>
          <a:p>
            <a:r>
              <a:rPr lang="en-US" sz="2800" dirty="0"/>
              <a:t>After: we force accounts to be checking, saving, or any other type</a:t>
            </a:r>
          </a:p>
          <a:p>
            <a:endParaRPr lang="en-US" sz="2800" dirty="0"/>
          </a:p>
          <a:p>
            <a:r>
              <a:rPr lang="en-US" sz="2800" dirty="0"/>
              <a:t>All shared code remains; subclasses inherit working implementations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56ABDC-F919-6F77-BF80-17D0D74FC4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Making Account Abstract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67980-6A1F-36D6-D385-A2A05E3B569B}"/>
              </a:ext>
            </a:extLst>
          </p:cNvPr>
          <p:cNvSpPr txBox="1"/>
          <p:nvPr/>
        </p:nvSpPr>
        <p:spPr>
          <a:xfrm>
            <a:off x="1647568" y="961550"/>
            <a:ext cx="85434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Adding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abstract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keyword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prevents instantiation while preserving inheritance benefits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9956E4-EBD5-2C9E-08F1-36FEA3CAF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oins outline">
            <a:extLst>
              <a:ext uri="{FF2B5EF4-FFF2-40B4-BE49-F238E27FC236}">
                <a16:creationId xmlns:a16="http://schemas.microsoft.com/office/drawing/2014/main" id="{C5D39403-8BDA-DABC-E2E5-DF380B534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168" y="961550"/>
            <a:ext cx="914400" cy="9144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285D70-7143-E0B6-E85A-6AA0718AB4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73" t="17855" r="12680" b="17472"/>
          <a:stretch>
            <a:fillRect/>
          </a:stretch>
        </p:blipFill>
        <p:spPr>
          <a:xfrm>
            <a:off x="6203092" y="2823522"/>
            <a:ext cx="5567803" cy="27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04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22E8D-46B4-BCEE-6501-0F2613E90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C9B17C-01D8-CD48-0074-7F38364BD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73967"/>
            <a:ext cx="5675314" cy="1572408"/>
          </a:xfrm>
        </p:spPr>
        <p:txBody>
          <a:bodyPr/>
          <a:lstStyle/>
          <a:p>
            <a:r>
              <a:rPr lang="en-US" sz="2800" dirty="0"/>
              <a:t>Account needs transaction </a:t>
            </a:r>
            <a:br>
              <a:rPr lang="en-US" sz="2800" dirty="0"/>
            </a:br>
            <a:r>
              <a:rPr lang="en-US" sz="2800" dirty="0"/>
              <a:t>history auditing</a:t>
            </a:r>
          </a:p>
          <a:p>
            <a:endParaRPr lang="en-US" sz="2800" dirty="0"/>
          </a:p>
          <a:p>
            <a:r>
              <a:rPr lang="en-US" sz="2800" dirty="0"/>
              <a:t>Bank needs operation logging Customer needs change tracking</a:t>
            </a:r>
          </a:p>
          <a:p>
            <a:endParaRPr lang="en-US" sz="2800" dirty="0"/>
          </a:p>
          <a:p>
            <a:r>
              <a:rPr lang="en-US" sz="2800" dirty="0"/>
              <a:t>Different hierarchies same capability: perfect for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interface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1BAF37-3E8A-EDCC-FE74-96813F53A7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Auditable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8F2EF0-AB7B-3D27-ED4B-0E72ECF109CE}"/>
              </a:ext>
            </a:extLst>
          </p:cNvPr>
          <p:cNvSpPr txBox="1"/>
          <p:nvPr/>
        </p:nvSpPr>
        <p:spPr>
          <a:xfrm>
            <a:off x="1647568" y="961550"/>
            <a:ext cx="85434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Multiple classes need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audit capabilities </a:t>
            </a:r>
            <a:b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without being in same hierarchy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B81181-2CBC-4141-011E-B8BD2B574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lipboard Mixed outline">
            <a:extLst>
              <a:ext uri="{FF2B5EF4-FFF2-40B4-BE49-F238E27FC236}">
                <a16:creationId xmlns:a16="http://schemas.microsoft.com/office/drawing/2014/main" id="{7BB9458B-078F-3A0D-6F5D-A2F2B1BDE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4182" y="961550"/>
            <a:ext cx="996778" cy="996778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ED6A178-8379-5DB7-0C06-3E81D31925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162" t="15495" r="15598" b="16397"/>
          <a:stretch>
            <a:fillRect/>
          </a:stretch>
        </p:blipFill>
        <p:spPr>
          <a:xfrm>
            <a:off x="6096000" y="2273967"/>
            <a:ext cx="5351963" cy="42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94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D6885-73A2-9887-908E-89DF58756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EEEE7B-C5D0-0332-E838-E33A2A35C2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642796"/>
            <a:ext cx="11771313" cy="1572408"/>
          </a:xfrm>
        </p:spPr>
        <p:txBody>
          <a:bodyPr/>
          <a:lstStyle/>
          <a:p>
            <a:r>
              <a:rPr lang="en-US" sz="2800" dirty="0"/>
              <a:t>Abstract class: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Account a = new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SavingsAccount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/>
              <a:t>works perfectly</a:t>
            </a:r>
          </a:p>
          <a:p>
            <a:endParaRPr lang="en-US" sz="2800" dirty="0"/>
          </a:p>
          <a:p>
            <a:r>
              <a:rPr lang="en-US" sz="2800" dirty="0"/>
              <a:t>Interface: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Auditable item = account;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item.generateAuditReport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2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/>
              <a:t>Code depends on abstractions not concrete implementations</a:t>
            </a:r>
          </a:p>
          <a:p>
            <a:endParaRPr lang="en-US" sz="2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2D095E2-BAD3-3691-5D51-26512DF372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Polymorphism Benefits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12F40-2759-D446-0EF5-D6A1EEB32AD4}"/>
              </a:ext>
            </a:extLst>
          </p:cNvPr>
          <p:cNvSpPr txBox="1"/>
          <p:nvPr/>
        </p:nvSpPr>
        <p:spPr>
          <a:xfrm>
            <a:off x="1986606" y="961550"/>
            <a:ext cx="85434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Both abstractions enable powerful polymorphic code working with contracts</a:t>
            </a:r>
            <a:endParaRPr lang="en-US" sz="3200" i="1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4494BE-1909-096D-CA59-8C88074C9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Juggler outline">
            <a:extLst>
              <a:ext uri="{FF2B5EF4-FFF2-40B4-BE49-F238E27FC236}">
                <a16:creationId xmlns:a16="http://schemas.microsoft.com/office/drawing/2014/main" id="{3A37BB67-823B-F5BB-AD49-5FCE254DA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52" y="906065"/>
            <a:ext cx="1132703" cy="1132703"/>
          </a:xfrm>
          <a:prstGeom prst="rect">
            <a:avLst/>
          </a:prstGeom>
        </p:spPr>
      </p:pic>
      <p:pic>
        <p:nvPicPr>
          <p:cNvPr id="10" name="Graphic 9" descr="Checkbox Checked outline">
            <a:extLst>
              <a:ext uri="{FF2B5EF4-FFF2-40B4-BE49-F238E27FC236}">
                <a16:creationId xmlns:a16="http://schemas.microsoft.com/office/drawing/2014/main" id="{42A57283-4EEB-EEC8-D54E-E003594DD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2015" y="5370950"/>
            <a:ext cx="1069199" cy="1069199"/>
          </a:xfrm>
          <a:prstGeom prst="rect">
            <a:avLst/>
          </a:prstGeom>
        </p:spPr>
      </p:pic>
      <p:pic>
        <p:nvPicPr>
          <p:cNvPr id="12" name="Graphic 11" descr="Programmer female outline">
            <a:extLst>
              <a:ext uri="{FF2B5EF4-FFF2-40B4-BE49-F238E27FC236}">
                <a16:creationId xmlns:a16="http://schemas.microsoft.com/office/drawing/2014/main" id="{47FA885A-B772-8421-6BBE-004DCAB5B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1589" y="5358593"/>
            <a:ext cx="1069199" cy="10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55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6EDB-D0A8-78F7-6511-285B57B1B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EBA7F6-C206-5FC0-B607-071F687020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511590"/>
            <a:ext cx="5399345" cy="1572408"/>
          </a:xfrm>
        </p:spPr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Abstract classes</a:t>
            </a:r>
            <a:r>
              <a:rPr lang="en-US" sz="2800" dirty="0"/>
              <a:t>: prevent incomplete instantiation, share code, and enforce customization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Interfaces</a:t>
            </a:r>
            <a:r>
              <a:rPr lang="en-US" sz="2800" dirty="0"/>
              <a:t>: define cross-hierarchy capabilities and support multiple implementation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E4BE9DD-4DBD-4D11-1594-74791033FE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76B60-F307-8A98-9266-948191B1C96C}"/>
              </a:ext>
            </a:extLst>
          </p:cNvPr>
          <p:cNvSpPr txBox="1"/>
          <p:nvPr/>
        </p:nvSpPr>
        <p:spPr>
          <a:xfrm>
            <a:off x="1949536" y="948441"/>
            <a:ext cx="85434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Abstract classes and interfaces transform good designs into bulletproof architectures</a:t>
            </a:r>
            <a:endParaRPr lang="en-US" sz="3200" i="1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FD2C74-DC52-3704-C39B-16A48947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Teacher outline">
            <a:extLst>
              <a:ext uri="{FF2B5EF4-FFF2-40B4-BE49-F238E27FC236}">
                <a16:creationId xmlns:a16="http://schemas.microsoft.com/office/drawing/2014/main" id="{3F4EE611-5B2E-DC2D-DCA5-9601F78FE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692" y="842785"/>
            <a:ext cx="1077218" cy="1077218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FAAFFCF-AD50-5AB1-1E36-B8CD3B2CC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1994198"/>
              </p:ext>
            </p:extLst>
          </p:nvPr>
        </p:nvGraphicFramePr>
        <p:xfrm>
          <a:off x="6371970" y="2247749"/>
          <a:ext cx="5218668" cy="3844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27996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7E5D-1737-B8B4-298E-D3834C19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6E88B60-8BE3-1107-E673-46A611FD05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Quote of the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57270-C3C8-B634-449C-4F635AA8DE6F}"/>
              </a:ext>
            </a:extLst>
          </p:cNvPr>
          <p:cNvSpPr txBox="1"/>
          <p:nvPr/>
        </p:nvSpPr>
        <p:spPr>
          <a:xfrm>
            <a:off x="1476647" y="2013228"/>
            <a:ext cx="965530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Stay concrete in your values</a:t>
            </a:r>
            <a:b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Stay flexible in your implementations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459D-1DB7-0AAF-5147-30954630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0" name="Graphic 9" descr="Thumbs Down outline">
            <a:extLst>
              <a:ext uri="{FF2B5EF4-FFF2-40B4-BE49-F238E27FC236}">
                <a16:creationId xmlns:a16="http://schemas.microsoft.com/office/drawing/2014/main" id="{860406A2-805C-999D-0C39-BEA692C0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879" y="4192100"/>
            <a:ext cx="1605990" cy="1605990"/>
          </a:xfrm>
          <a:prstGeom prst="rect">
            <a:avLst/>
          </a:prstGeom>
        </p:spPr>
      </p:pic>
      <p:pic>
        <p:nvPicPr>
          <p:cNvPr id="13" name="Graphic 12" descr="Thumbs up sign outline">
            <a:extLst>
              <a:ext uri="{FF2B5EF4-FFF2-40B4-BE49-F238E27FC236}">
                <a16:creationId xmlns:a16="http://schemas.microsoft.com/office/drawing/2014/main" id="{99E46263-B1AD-9E6D-C628-B3DBE52BF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2010" y="3890507"/>
            <a:ext cx="1605990" cy="16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C49AA-FFAF-E321-9688-2DB30DCF0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E7ABBE-5C5C-3D7E-7295-344B4695F9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73967"/>
            <a:ext cx="6808016" cy="1572408"/>
          </a:xfrm>
        </p:spPr>
        <p:txBody>
          <a:bodyPr/>
          <a:lstStyle/>
          <a:p>
            <a:r>
              <a:rPr lang="en-US" sz="2800" dirty="0"/>
              <a:t>Example: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Animal</a:t>
            </a:r>
            <a:r>
              <a:rPr lang="en-US" sz="2800" dirty="0"/>
              <a:t> is a concept but </a:t>
            </a:r>
            <a:br>
              <a:rPr lang="en-US" sz="2800" dirty="0"/>
            </a:br>
            <a:r>
              <a:rPr lang="en-US" sz="2800" dirty="0"/>
              <a:t>"generic animal" isn't real</a:t>
            </a:r>
          </a:p>
          <a:p>
            <a:endParaRPr lang="en-US" sz="2800" dirty="0"/>
          </a:p>
          <a:p>
            <a:r>
              <a:rPr lang="en-US" sz="2800" dirty="0"/>
              <a:t>Example: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en-US" sz="2800" dirty="0"/>
              <a:t> defines common properties but has no specific area</a:t>
            </a:r>
          </a:p>
          <a:p>
            <a:endParaRPr lang="en-US" sz="2800" dirty="0"/>
          </a:p>
          <a:p>
            <a:r>
              <a:rPr lang="en-US" sz="2800" dirty="0"/>
              <a:t>Example: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Vehicle</a:t>
            </a:r>
            <a:r>
              <a:rPr lang="en-US" sz="2800" dirty="0"/>
              <a:t> shares features but lacks concrete drive mechanism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B19B3-87CE-AD0C-93FC-B2BD057391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Conceptual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836A1-E39C-92AA-2759-6510BC55C6BE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Some classes represent concepts too abstract to exist as standalone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453441-B2FF-051F-8692-0E1AE20B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Basic Shapes outline">
            <a:extLst>
              <a:ext uri="{FF2B5EF4-FFF2-40B4-BE49-F238E27FC236}">
                <a16:creationId xmlns:a16="http://schemas.microsoft.com/office/drawing/2014/main" id="{387439A1-DDA0-54A3-E946-FCA174594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097" y="961550"/>
            <a:ext cx="1046205" cy="1046205"/>
          </a:xfrm>
          <a:prstGeom prst="rect">
            <a:avLst/>
          </a:prstGeom>
        </p:spPr>
      </p:pic>
      <p:pic>
        <p:nvPicPr>
          <p:cNvPr id="10" name="Picture 9" descr="A group of birds and a dog&#10;&#10;AI-generated content may be incorrect.">
            <a:extLst>
              <a:ext uri="{FF2B5EF4-FFF2-40B4-BE49-F238E27FC236}">
                <a16:creationId xmlns:a16="http://schemas.microsoft.com/office/drawing/2014/main" id="{5CA76872-B9A2-BB2A-A4A5-C98BE00EF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104" y="2273967"/>
            <a:ext cx="2007750" cy="3011625"/>
          </a:xfrm>
          <a:prstGeom prst="rect">
            <a:avLst/>
          </a:prstGeom>
        </p:spPr>
      </p:pic>
      <p:pic>
        <p:nvPicPr>
          <p:cNvPr id="12" name="Picture 11" descr="A group of cars with a car in the middle&#10;&#10;AI-generated content may be incorrect.">
            <a:extLst>
              <a:ext uri="{FF2B5EF4-FFF2-40B4-BE49-F238E27FC236}">
                <a16:creationId xmlns:a16="http://schemas.microsoft.com/office/drawing/2014/main" id="{7784B306-9FC0-188A-6246-726DA0264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2346" y="3463079"/>
            <a:ext cx="2007750" cy="30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8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08598-7752-EE7A-B6F4-C9F799573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8AD9A0-6BB4-3D09-D1A5-FC2D48CE1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842378"/>
            <a:ext cx="5856545" cy="1572408"/>
          </a:xfrm>
        </p:spPr>
        <p:txBody>
          <a:bodyPr/>
          <a:lstStyle/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animal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= new Animal() </a:t>
            </a:r>
            <a:r>
              <a:rPr lang="en-US" sz="2800" dirty="0"/>
              <a:t>makes no sense without species</a:t>
            </a:r>
          </a:p>
          <a:p>
            <a:endParaRPr lang="en-US" sz="2800" dirty="0"/>
          </a:p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Shape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shape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= new Shape() </a:t>
            </a:r>
            <a:r>
              <a:rPr lang="en-US" sz="2800" dirty="0"/>
              <a:t>cannot calculate area without type</a:t>
            </a:r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33903E6-9A15-9C73-92CE-36B3739603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Instantiation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EE0C0-88AE-B92F-C02D-0597EA6C2C4F}"/>
              </a:ext>
            </a:extLst>
          </p:cNvPr>
          <p:cNvSpPr txBox="1"/>
          <p:nvPr/>
        </p:nvSpPr>
        <p:spPr>
          <a:xfrm>
            <a:off x="1839903" y="961550"/>
            <a:ext cx="87621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Allowing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instantiation of conceptual parent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classes creates meaningless incomplete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CEF211-344B-DAF8-622B-B897E463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1765D05E-C9DF-9040-8F9C-E7698119B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129" y="930658"/>
            <a:ext cx="1109774" cy="110977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F1864C-412F-6B16-5C99-51B8C40D799D}"/>
              </a:ext>
            </a:extLst>
          </p:cNvPr>
          <p:cNvSpPr/>
          <p:nvPr/>
        </p:nvSpPr>
        <p:spPr>
          <a:xfrm>
            <a:off x="6657203" y="2890391"/>
            <a:ext cx="5113692" cy="241065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5EF09-9D9D-7782-11DA-3F710D0D29BD}"/>
              </a:ext>
            </a:extLst>
          </p:cNvPr>
          <p:cNvSpPr txBox="1"/>
          <p:nvPr/>
        </p:nvSpPr>
        <p:spPr>
          <a:xfrm>
            <a:off x="6657203" y="3056408"/>
            <a:ext cx="4945792" cy="1963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Need mechanism preventing instantiation while preserving hierarchy benefits</a:t>
            </a:r>
          </a:p>
        </p:txBody>
      </p:sp>
      <p:pic>
        <p:nvPicPr>
          <p:cNvPr id="14" name="Graphic 13" descr="No sign outline">
            <a:extLst>
              <a:ext uri="{FF2B5EF4-FFF2-40B4-BE49-F238E27FC236}">
                <a16:creationId xmlns:a16="http://schemas.microsoft.com/office/drawing/2014/main" id="{3D0CC40B-5D79-397A-F82C-2E90DE459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9845" y="56060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9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FEB82-9B35-860C-8BF8-EE250BD3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DFE7F3-4E5E-5835-4163-348EC799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73967"/>
            <a:ext cx="11350208" cy="1572408"/>
          </a:xfrm>
        </p:spPr>
        <p:txBody>
          <a:bodyPr/>
          <a:lstStyle/>
          <a:p>
            <a:r>
              <a:rPr lang="en-US" sz="2800" dirty="0"/>
              <a:t>Developer might forget to override critical methods</a:t>
            </a:r>
          </a:p>
          <a:p>
            <a:r>
              <a:rPr lang="en-US" sz="2800" dirty="0"/>
              <a:t>Compiler accepts incomplete subclasses </a:t>
            </a:r>
            <a:r>
              <a:rPr lang="en-US" sz="2800" i="1" dirty="0"/>
              <a:t>catching errors only at runtime</a:t>
            </a:r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endParaRPr lang="en-US" sz="2800" i="1" dirty="0"/>
          </a:p>
          <a:p>
            <a:r>
              <a:rPr lang="en-US" sz="2800" dirty="0"/>
              <a:t>Documentation insufficient to enforce </a:t>
            </a:r>
            <a:br>
              <a:rPr lang="en-US" sz="2800" dirty="0"/>
            </a:br>
            <a:r>
              <a:rPr lang="en-US" sz="2800" dirty="0"/>
              <a:t>architectural requirements across team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0CD649-6268-60A5-34E3-68DAAAE59F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Contract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F19290-2A7F-9C74-D2F8-73FACC5F00C5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Inheritance alone cannot force subclasses to implement required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8623AB-559C-E4AC-9982-ECA30DA6C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ontract outline">
            <a:extLst>
              <a:ext uri="{FF2B5EF4-FFF2-40B4-BE49-F238E27FC236}">
                <a16:creationId xmlns:a16="http://schemas.microsoft.com/office/drawing/2014/main" id="{6F1ED011-5A5B-7636-B92B-0D57441A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595" y="1001770"/>
            <a:ext cx="996778" cy="99677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4DEF57-E174-6B0C-1C52-1150880A56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11" t="22620" r="9291" b="19977"/>
          <a:stretch>
            <a:fillRect/>
          </a:stretch>
        </p:blipFill>
        <p:spPr>
          <a:xfrm>
            <a:off x="1631091" y="3337107"/>
            <a:ext cx="8686800" cy="2093955"/>
          </a:xfrm>
          <a:prstGeom prst="rect">
            <a:avLst/>
          </a:prstGeom>
        </p:spPr>
      </p:pic>
      <p:pic>
        <p:nvPicPr>
          <p:cNvPr id="12" name="Graphic 11" descr="Question mark outline">
            <a:extLst>
              <a:ext uri="{FF2B5EF4-FFF2-40B4-BE49-F238E27FC236}">
                <a16:creationId xmlns:a16="http://schemas.microsoft.com/office/drawing/2014/main" id="{77007D43-E446-7E58-5256-F23A8120E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4162" y="5336786"/>
            <a:ext cx="1157416" cy="11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2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6AFE6-0EDA-F90B-37FF-3DFBC7759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4C0DA5-BF04-FA96-123B-98340CB2F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5" y="2273967"/>
            <a:ext cx="11771315" cy="1572408"/>
          </a:xfrm>
        </p:spPr>
        <p:txBody>
          <a:bodyPr/>
          <a:lstStyle/>
          <a:p>
            <a:r>
              <a:rPr lang="en-US" sz="2800" dirty="0"/>
              <a:t>Example: </a:t>
            </a:r>
            <a:r>
              <a:rPr lang="en-US" sz="2800" dirty="0" err="1"/>
              <a:t>CreditCard</a:t>
            </a:r>
            <a:r>
              <a:rPr lang="en-US" sz="2800" dirty="0"/>
              <a:t>, PayPal, </a:t>
            </a:r>
            <a:r>
              <a:rPr lang="en-US" sz="2800" dirty="0" err="1"/>
              <a:t>BankTransfer</a:t>
            </a:r>
            <a:r>
              <a:rPr lang="en-US" sz="2800" dirty="0"/>
              <a:t> all need a Payable interface(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processPayment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(), validate(), refund()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Example: Authentication providers </a:t>
            </a:r>
            <a:r>
              <a:rPr lang="en-US" sz="2600" dirty="0" err="1">
                <a:latin typeface="Consolas" panose="020B0609020204030204" pitchFamily="49" charset="0"/>
              </a:rPr>
              <a:t>GoogleAuth</a:t>
            </a:r>
            <a:r>
              <a:rPr lang="en-US" sz="2600" dirty="0">
                <a:latin typeface="Consolas" panose="020B0609020204030204" pitchFamily="49" charset="0"/>
              </a:rPr>
              <a:t>, </a:t>
            </a:r>
            <a:r>
              <a:rPr lang="en-US" sz="2600" dirty="0" err="1">
                <a:latin typeface="Consolas" panose="020B0609020204030204" pitchFamily="49" charset="0"/>
              </a:rPr>
              <a:t>LocalAuth</a:t>
            </a:r>
            <a:r>
              <a:rPr lang="en-US" sz="2600" dirty="0">
                <a:latin typeface="Consolas" panose="020B0609020204030204" pitchFamily="49" charset="0"/>
              </a:rPr>
              <a:t>,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 err="1">
                <a:latin typeface="Consolas" panose="020B0609020204030204" pitchFamily="49" charset="0"/>
              </a:rPr>
              <a:t>TokenAuth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all implement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Authenticatable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Cannot use inheritance</a:t>
            </a:r>
            <a:r>
              <a:rPr lang="en-US" sz="2800" dirty="0"/>
              <a:t>; these are fundamentally different hierarchies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B08AAF-46CB-1B89-144A-0E3E50FA49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Multiple Capability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EE01D-95B8-F1BC-F76F-01081EABBDEE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Unrelated classes often need to share behaviors without common parent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687CB4-C336-0E9F-6A3B-7FCD2235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Blog outline">
            <a:extLst>
              <a:ext uri="{FF2B5EF4-FFF2-40B4-BE49-F238E27FC236}">
                <a16:creationId xmlns:a16="http://schemas.microsoft.com/office/drawing/2014/main" id="{3BDAC8A9-19FB-A8B2-4B97-BE96E18E7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590" y="1042959"/>
            <a:ext cx="914400" cy="914400"/>
          </a:xfrm>
          <a:prstGeom prst="rect">
            <a:avLst/>
          </a:prstGeom>
        </p:spPr>
      </p:pic>
      <p:pic>
        <p:nvPicPr>
          <p:cNvPr id="10" name="Graphic 9" descr="Coins outline">
            <a:extLst>
              <a:ext uri="{FF2B5EF4-FFF2-40B4-BE49-F238E27FC236}">
                <a16:creationId xmlns:a16="http://schemas.microsoft.com/office/drawing/2014/main" id="{C479CBA8-3B69-E191-93C0-BA8C4DDF5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66854" y="2280145"/>
            <a:ext cx="914400" cy="914400"/>
          </a:xfrm>
          <a:prstGeom prst="rect">
            <a:avLst/>
          </a:prstGeom>
        </p:spPr>
      </p:pic>
      <p:pic>
        <p:nvPicPr>
          <p:cNvPr id="12" name="Graphic 11" descr="Target Audience outline">
            <a:extLst>
              <a:ext uri="{FF2B5EF4-FFF2-40B4-BE49-F238E27FC236}">
                <a16:creationId xmlns:a16="http://schemas.microsoft.com/office/drawing/2014/main" id="{5D70126A-A36F-8739-E108-E8F5E6911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66854" y="37907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2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34578-BC0A-468E-9C7B-64BFAEE2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AA0805-34F8-9429-FF7A-FB4E9A339E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73967"/>
            <a:ext cx="6523810" cy="1572408"/>
          </a:xfrm>
        </p:spPr>
        <p:txBody>
          <a:bodyPr/>
          <a:lstStyle/>
          <a:p>
            <a:r>
              <a:rPr lang="en-US" sz="2800" dirty="0"/>
              <a:t>Prevent instantiation of conceptually incomplete parent classes</a:t>
            </a:r>
          </a:p>
          <a:p>
            <a:endParaRPr lang="en-US" sz="2800" dirty="0"/>
          </a:p>
          <a:p>
            <a:r>
              <a:rPr lang="en-US" sz="2800" dirty="0"/>
              <a:t>Force subclasses to implement required methods at compile time</a:t>
            </a:r>
          </a:p>
          <a:p>
            <a:endParaRPr lang="en-US" sz="2800" dirty="0"/>
          </a:p>
          <a:p>
            <a:r>
              <a:rPr lang="en-US" sz="2800" dirty="0"/>
              <a:t>Allow unrelated classes to guarantee shared capabilities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835F156-F752-A1E3-E210-AD82FC41AC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B99EB-4D0D-C320-D242-7C8B418E6DE0}"/>
              </a:ext>
            </a:extLst>
          </p:cNvPr>
          <p:cNvSpPr txBox="1"/>
          <p:nvPr/>
        </p:nvSpPr>
        <p:spPr>
          <a:xfrm>
            <a:off x="2000542" y="961550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need mechanisms enforcing contracts enabling reuse across different hierarchies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C224BB-C992-1328-21C7-9ECD7F25A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Bullseye outline">
            <a:extLst>
              <a:ext uri="{FF2B5EF4-FFF2-40B4-BE49-F238E27FC236}">
                <a16:creationId xmlns:a16="http://schemas.microsoft.com/office/drawing/2014/main" id="{0F5BDA85-6CD0-8D8A-3A52-E769A1B65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519" y="1042959"/>
            <a:ext cx="914400" cy="914400"/>
          </a:xfrm>
          <a:prstGeom prst="rect">
            <a:avLst/>
          </a:prstGeom>
        </p:spPr>
      </p:pic>
      <p:pic>
        <p:nvPicPr>
          <p:cNvPr id="10" name="Picture 9" descr="A drawing of a person and a group of squares&#10;&#10;AI-generated content may be incorrect.">
            <a:extLst>
              <a:ext uri="{FF2B5EF4-FFF2-40B4-BE49-F238E27FC236}">
                <a16:creationId xmlns:a16="http://schemas.microsoft.com/office/drawing/2014/main" id="{2DD316ED-45E3-6E3D-5A40-DEDD866FE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677" y="2536557"/>
            <a:ext cx="2376331" cy="35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05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734AF-81CC-484C-8D78-368B4EFD1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3924E55-E83F-AC1A-6D01-3EE78D969D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The Two 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1E91E-480B-7763-5155-037666F16016}"/>
              </a:ext>
            </a:extLst>
          </p:cNvPr>
          <p:cNvSpPr txBox="1"/>
          <p:nvPr/>
        </p:nvSpPr>
        <p:spPr>
          <a:xfrm>
            <a:off x="2000542" y="866637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Java provides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abstract classes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 hierarchies and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interfaces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capabilities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36F6DC-E495-7704-4A73-8ED89F57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Scales of justice outline">
            <a:extLst>
              <a:ext uri="{FF2B5EF4-FFF2-40B4-BE49-F238E27FC236}">
                <a16:creationId xmlns:a16="http://schemas.microsoft.com/office/drawing/2014/main" id="{0E1089C0-BFBA-E22C-F559-762D40BF8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313" y="834081"/>
            <a:ext cx="1109774" cy="110977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A771D7-3068-BF66-0AD9-2888BBF6F3E1}"/>
              </a:ext>
            </a:extLst>
          </p:cNvPr>
          <p:cNvSpPr/>
          <p:nvPr/>
        </p:nvSpPr>
        <p:spPr>
          <a:xfrm>
            <a:off x="1190367" y="2705038"/>
            <a:ext cx="4311951" cy="27566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FF3C7-7313-7C03-2F15-EB9D3D97C157}"/>
              </a:ext>
            </a:extLst>
          </p:cNvPr>
          <p:cNvSpPr txBox="1"/>
          <p:nvPr/>
        </p:nvSpPr>
        <p:spPr>
          <a:xfrm>
            <a:off x="1261154" y="2705038"/>
            <a:ext cx="4170375" cy="260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Abstract classes</a:t>
            </a:r>
            <a:b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Partial implementation with enforced customization points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9F7274E-3AEA-C900-D41A-080B629BD895}"/>
              </a:ext>
            </a:extLst>
          </p:cNvPr>
          <p:cNvSpPr/>
          <p:nvPr/>
        </p:nvSpPr>
        <p:spPr>
          <a:xfrm>
            <a:off x="6578470" y="2705038"/>
            <a:ext cx="4311951" cy="27566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6A23C-2CC4-CC63-8642-0EBC323D189B}"/>
              </a:ext>
            </a:extLst>
          </p:cNvPr>
          <p:cNvSpPr txBox="1"/>
          <p:nvPr/>
        </p:nvSpPr>
        <p:spPr>
          <a:xfrm>
            <a:off x="6649257" y="2705038"/>
            <a:ext cx="4170375" cy="260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Interfaces</a:t>
            </a:r>
            <a:b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Pure contracts defining capabilities across hierarchies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49BBB7-D665-58BE-CC9E-F4CD8D9121ED}"/>
              </a:ext>
            </a:extLst>
          </p:cNvPr>
          <p:cNvSpPr txBox="1"/>
          <p:nvPr/>
        </p:nvSpPr>
        <p:spPr>
          <a:xfrm>
            <a:off x="3481517" y="5997229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Code reuse with flexible contracts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377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E8444-9382-AAF8-CF9D-5A36826C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FF4EC53-B666-B3ED-DEC0-DD2EEFAE07C0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Core Concepts</a:t>
            </a:r>
          </a:p>
        </p:txBody>
      </p:sp>
      <p:pic>
        <p:nvPicPr>
          <p:cNvPr id="4" name="Picture 3" descr="A diagram of a house&#10;&#10;AI-generated content may be incorrect.">
            <a:extLst>
              <a:ext uri="{FF2B5EF4-FFF2-40B4-BE49-F238E27FC236}">
                <a16:creationId xmlns:a16="http://schemas.microsoft.com/office/drawing/2014/main" id="{2C23663E-007A-AF94-436D-976F202A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29" y="959536"/>
            <a:ext cx="4695566" cy="46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3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U Farbschema">
      <a:dk1>
        <a:srgbClr val="1D1D1F"/>
      </a:dk1>
      <a:lt1>
        <a:srgbClr val="FFFFFF"/>
      </a:lt1>
      <a:dk2>
        <a:srgbClr val="1D1D1F"/>
      </a:dk2>
      <a:lt2>
        <a:srgbClr val="FFFFFF"/>
      </a:lt2>
      <a:accent1>
        <a:srgbClr val="FF922B"/>
      </a:accent1>
      <a:accent2>
        <a:srgbClr val="FFC895"/>
      </a:accent2>
      <a:accent3>
        <a:srgbClr val="F0E0C3"/>
      </a:accent3>
      <a:accent4>
        <a:srgbClr val="8A8A89"/>
      </a:accent4>
      <a:accent5>
        <a:srgbClr val="209CBD"/>
      </a:accent5>
      <a:accent6>
        <a:srgbClr val="8ECEDE"/>
      </a:accent6>
      <a:hlink>
        <a:srgbClr val="209DBD"/>
      </a:hlink>
      <a:folHlink>
        <a:srgbClr val="8FCE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spcFirstLastPara="0" vert="horz" wrap="square" lIns="377605" tIns="58420" rIns="58420" bIns="58420" numCol="1" spcCol="1270" anchor="ctr" anchorCtr="0">
        <a:noAutofit/>
      </a:bodyPr>
      <a:lstStyle>
        <a:defPPr algn="l">
          <a:spcBef>
            <a:spcPts val="1800"/>
          </a:spcBef>
          <a:defRPr sz="1700" b="1" cap="all" dirty="0" err="1">
            <a:solidFill>
              <a:schemeClr val="tx2"/>
            </a:solidFill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  <a:style>
        <a:lnRef idx="2">
          <a:scrgbClr r="0" g="0" b="0"/>
        </a:lnRef>
        <a:fillRef idx="1">
          <a:schemeClr val="accent5">
            <a:hueOff val="0"/>
            <a:satOff val="0"/>
            <a:lumOff val="0"/>
            <a:alphaOff val="0"/>
          </a:schemeClr>
        </a:fillRef>
        <a:effectRef idx="0">
          <a:schemeClr val="accent5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ctr">
        <a:noAutofit/>
      </a:bodyPr>
      <a:lstStyle>
        <a:defPPr marL="0" indent="0" algn="l">
          <a:buFont typeface="Arial" panose="020B0604020202020204" pitchFamily="34" charset="0"/>
          <a:buNone/>
          <a:defRPr b="1" i="0" dirty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98F2D7B54EF54AA086EF37B48FA810" ma:contentTypeVersion="7" ma:contentTypeDescription="Ein neues Dokument erstellen." ma:contentTypeScope="" ma:versionID="31ee51f2629a39e6805fcbde526eae95">
  <xsd:schema xmlns:xsd="http://www.w3.org/2001/XMLSchema" xmlns:xs="http://www.w3.org/2001/XMLSchema" xmlns:p="http://schemas.microsoft.com/office/2006/metadata/properties" xmlns:ns2="e4eb9fde-b859-4ab7-9af4-8c06705fc83f" targetNamespace="http://schemas.microsoft.com/office/2006/metadata/properties" ma:root="true" ma:fieldsID="9a75d7930b3f1428cf7b52780460c699" ns2:_="">
    <xsd:import namespace="e4eb9fde-b859-4ab7-9af4-8c06705fc8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b9fde-b859-4ab7-9af4-8c06705fc8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C48E40-83ED-4EF6-8965-BCF28DE2AE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5AA96D-56F3-41AE-A5E5-3F5AF08AD681}">
  <ds:schemaRefs>
    <ds:schemaRef ds:uri="http://schemas.microsoft.com/office/2006/metadata/properties"/>
    <ds:schemaRef ds:uri="http://schemas.microsoft.com/office/infopath/2007/PartnerControls"/>
    <ds:schemaRef ds:uri="075b3806-1a89-4841-81a7-16bb1d50e873"/>
    <ds:schemaRef ds:uri="a770ba9b-5b47-4800-8c41-fbcfe704ff5e"/>
  </ds:schemaRefs>
</ds:datastoreItem>
</file>

<file path=customXml/itemProps3.xml><?xml version="1.0" encoding="utf-8"?>
<ds:datastoreItem xmlns:ds="http://schemas.openxmlformats.org/officeDocument/2006/customXml" ds:itemID="{975A095B-E44D-4B36-9461-EFDA5081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b9fde-b859-4ab7-9af4-8c06705fc8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4494</TotalTime>
  <Words>939</Words>
  <Application>Microsoft Office PowerPoint</Application>
  <PresentationFormat>Widescreen</PresentationFormat>
  <Paragraphs>190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Consolas</vt:lpstr>
      <vt:lpstr>Roboto</vt:lpstr>
      <vt:lpstr>Source Sans Pro</vt:lpstr>
      <vt:lpstr>Source Sans Pro Bold</vt:lpstr>
      <vt:lpstr>Symbol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Laakmann, Julia</dc:creator>
  <cp:lastModifiedBy>Evis Plaku</cp:lastModifiedBy>
  <cp:revision>389</cp:revision>
  <dcterms:created xsi:type="dcterms:W3CDTF">2023-03-02T18:43:38Z</dcterms:created>
  <dcterms:modified xsi:type="dcterms:W3CDTF">2025-11-15T11:08:29Z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0x010100A598F2D7B54EF54AA086EF37B48FA810</vt:lpwstr>
  </property>
</Properties>
</file>